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256" r:id="rId2"/>
    <p:sldId id="259" r:id="rId3"/>
    <p:sldId id="264" r:id="rId4"/>
    <p:sldId id="262" r:id="rId5"/>
    <p:sldId id="263" r:id="rId6"/>
    <p:sldId id="265" r:id="rId7"/>
    <p:sldId id="266" r:id="rId8"/>
    <p:sldId id="268" r:id="rId9"/>
    <p:sldId id="269" r:id="rId10"/>
    <p:sldId id="271" r:id="rId11"/>
    <p:sldId id="272" r:id="rId12"/>
    <p:sldId id="273" r:id="rId13"/>
    <p:sldId id="274" r:id="rId14"/>
    <p:sldId id="275" r:id="rId15"/>
    <p:sldId id="276" r:id="rId16"/>
    <p:sldId id="278" r:id="rId17"/>
    <p:sldId id="282" r:id="rId18"/>
    <p:sldId id="284" r:id="rId19"/>
    <p:sldId id="285" r:id="rId20"/>
    <p:sldId id="286" r:id="rId21"/>
    <p:sldId id="296" r:id="rId22"/>
    <p:sldId id="287" r:id="rId23"/>
    <p:sldId id="288" r:id="rId24"/>
    <p:sldId id="289" r:id="rId25"/>
    <p:sldId id="290" r:id="rId26"/>
    <p:sldId id="291" r:id="rId27"/>
    <p:sldId id="292" r:id="rId28"/>
    <p:sldId id="293" r:id="rId29"/>
    <p:sldId id="294" r:id="rId30"/>
    <p:sldId id="29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len Sharp"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90" autoAdjust="0"/>
  </p:normalViewPr>
  <p:slideViewPr>
    <p:cSldViewPr>
      <p:cViewPr varScale="1">
        <p:scale>
          <a:sx n="68" d="100"/>
          <a:sy n="68" d="100"/>
        </p:scale>
        <p:origin x="1882"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1-17T13:37:17.329" idx="1">
    <p:pos x="10" y="10"/>
    <p:text>This is the same as the one in our book, but it's not the same as the one in the refernce. The date in the 'history' field should be 2013 - see original handover of figure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01-17T13:50:48.338" idx="4">
    <p:pos x="400" y="686"/>
    <p:text>Replace this image with one from figure 10.4 (a)</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30/03/2019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requirement</a:t>
            </a:r>
            <a:r>
              <a:rPr lang="en-US" baseline="0" dirty="0" smtClean="0"/>
              <a:t> is a statement about an intended product, that it says what it should do or how it should perform. </a:t>
            </a:r>
          </a:p>
          <a:p>
            <a:r>
              <a:rPr lang="en-US" baseline="0" dirty="0" smtClean="0"/>
              <a:t>Requirements can be expressed using a format called an atomic requirements shell from the </a:t>
            </a:r>
            <a:r>
              <a:rPr lang="en-US" baseline="0" dirty="0" err="1" smtClean="0"/>
              <a:t>Volere</a:t>
            </a:r>
            <a:r>
              <a:rPr lang="en-US" baseline="0" dirty="0" smtClean="0"/>
              <a:t> process (Robertson and Robertson, 2013). The shell requires quite a bit of information about the requirement itself, including something called a fit criterion, which is a way of measuring when the solution meets the requirement.  In Chapter 9 we emphasize that the  need to establish specific usability criteria for a product early on in development, and this part of the shell encourages this. </a:t>
            </a:r>
          </a:p>
          <a:p>
            <a:r>
              <a:rPr lang="en-US" baseline="0" dirty="0" smtClean="0"/>
              <a:t>Interaction design involves understanding the functionality required and the constraints under which the product should operate or be developed, hence we are concerned with a wide range of requirements.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4</a:t>
            </a:fld>
            <a:endParaRPr lang="en-GB"/>
          </a:p>
        </p:txBody>
      </p:sp>
    </p:spTree>
    <p:extLst>
      <p:ext uri="{BB962C8B-B14F-4D97-AF65-F5344CB8AC3E}">
        <p14:creationId xmlns:p14="http://schemas.microsoft.com/office/powerpoint/2010/main" val="2012910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Identified stakeholders may be achieved</a:t>
            </a:r>
            <a:r>
              <a:rPr lang="en-US" baseline="0" dirty="0" smtClean="0"/>
              <a:t> by studying behaviors and support tools, or by looking at other products, such as a competitor’s products or an early release of a product under development. </a:t>
            </a:r>
          </a:p>
          <a:p>
            <a:pPr marL="171450" indent="-171450">
              <a:buFontTx/>
              <a:buChar char="-"/>
            </a:pPr>
            <a:r>
              <a:rPr lang="en-US" baseline="0" dirty="0" smtClean="0"/>
              <a:t>It is very important to involve all stakeholders in the group and its association.  In one case with a large distribution and logistics company, a system was developed by interviewing warehouse staff, clerical and managerial people, but when the system went live, production dropped by 50%.  Because, the bottleneck was that when developing the system, the warehouse supplier was not involved in the design and development of the system, and it was incompatible with them. No one had asked them how they worked, and the new system was incompatible with their working routines. </a:t>
            </a:r>
          </a:p>
          <a:p>
            <a:pPr marL="171450" indent="-171450">
              <a:buFontTx/>
              <a:buChar char="-"/>
            </a:pPr>
            <a:r>
              <a:rPr lang="en-US" baseline="0" dirty="0" smtClean="0"/>
              <a:t>Involving only one representative from each stakeholder in the group is not enough, especially if the group is very large.  Everyone involved in the data gathering will have their own perspectives on the situation, the task and their job, and how they interact with them.  If you only involve one representative stakeholder then you will only get a narrow view. </a:t>
            </a:r>
          </a:p>
          <a:p>
            <a:pPr marL="171450" indent="-171450">
              <a:buFontTx/>
              <a:buChar char="-"/>
            </a:pPr>
            <a:r>
              <a:rPr lang="en-US" baseline="0" dirty="0" smtClean="0"/>
              <a:t>Support the data gathering sessions with suitable props, such as task descriptions and prototypes if available.  Since the requirements activity is iterative, prototypes or descriptions generated during one session may be reused or revisited in another with the same or different set of stakeholders. </a:t>
            </a:r>
          </a:p>
          <a:p>
            <a:pPr marL="0" indent="0">
              <a:buFontTx/>
              <a:buNone/>
            </a:pPr>
            <a:r>
              <a:rPr lang="en-US" baseline="0" dirty="0" smtClean="0"/>
              <a:t>    Using props may also help to jog people’s memory and act as a focus for discussions.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17</a:t>
            </a:fld>
            <a:endParaRPr lang="en-GB"/>
          </a:p>
        </p:txBody>
      </p:sp>
    </p:spTree>
    <p:extLst>
      <p:ext uri="{BB962C8B-B14F-4D97-AF65-F5344CB8AC3E}">
        <p14:creationId xmlns:p14="http://schemas.microsoft.com/office/powerpoint/2010/main" val="305073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three common description types for tasks: scenarios, use cases and essential use cases (sometimes referred to as task cases).  Each of these may be used to describe existing tasks or envisioned tasks with a new product. </a:t>
            </a:r>
          </a:p>
          <a:p>
            <a:pPr marL="228600" indent="-228600">
              <a:buAutoNum type="arabicPeriod"/>
            </a:pPr>
            <a:r>
              <a:rPr lang="en-US" baseline="0" dirty="0" smtClean="0"/>
              <a:t>A scenario is an “informal narrative description” (Carroll, PSU, 2000). It </a:t>
            </a:r>
            <a:r>
              <a:rPr lang="en-US" baseline="0" dirty="0" err="1" smtClean="0"/>
              <a:t>decribes</a:t>
            </a:r>
            <a:r>
              <a:rPr lang="en-US" baseline="0" dirty="0" smtClean="0"/>
              <a:t> human activities or tasks in a story that allows exploration and discussion of contexts, needs and requirements. It does not necessarily describe the use of software or other technological support to achieve a task.  Here, using the </a:t>
            </a:r>
            <a:r>
              <a:rPr lang="en-US" baseline="0" dirty="0" err="1" smtClean="0"/>
              <a:t>vocabuilary</a:t>
            </a:r>
            <a:r>
              <a:rPr lang="en-US" baseline="0" dirty="0" smtClean="0"/>
              <a:t> and phrasing of users means that the scenarios can be understood by the stakeholders and they are able to participate fully in the development process. Idea behind the developed scenario is to understand why people do the things they do, and what they are trying to achieve in the process, and this allows us to focus on human activity with existing and future system rather than interaction with technology. It’s a good idea for a scenario to incorporate the context, constraints, irritators, facilitators, and the usability and user experience goals.  When combined with a persona, this kind of scenario can improve the </a:t>
            </a:r>
            <a:r>
              <a:rPr lang="en-US" baseline="0" dirty="0" err="1" smtClean="0"/>
              <a:t>develpers</a:t>
            </a:r>
            <a:r>
              <a:rPr lang="en-US" baseline="0" dirty="0" smtClean="0"/>
              <a:t> appreciation of the user experience. </a:t>
            </a:r>
          </a:p>
          <a:p>
            <a:pPr marL="228600" indent="-228600">
              <a:buAutoNum type="arabicPeriod"/>
            </a:pPr>
            <a:r>
              <a:rPr lang="en-US" dirty="0" smtClean="0"/>
              <a:t>Use cases also focus on user goals, but the emphasis here is on the user-system interaction rather than the user’s task itself,</a:t>
            </a:r>
            <a:r>
              <a:rPr lang="en-US" baseline="0" dirty="0" smtClean="0"/>
              <a:t> with specific importance to the user (called an actor) and stresses the user’s perspective and not the system’s. The use case is trying to capture the actor’s goal in using the system. Set of actions an analyst believes to be most commonly performed by the actor/user; it represents one path through the use case, i.e. one particular set of conditions. </a:t>
            </a:r>
          </a:p>
          <a:p>
            <a:pPr marL="228600" indent="-228600">
              <a:buAutoNum type="arabicPeriod"/>
            </a:pPr>
            <a:r>
              <a:rPr lang="en-US" baseline="0" dirty="0" smtClean="0"/>
              <a:t>Essential use cases (sometimes referred to as task cases) represent abstractions from scenarios, i.e. they represent a more general case than a scenario embodied, and try to avoid the assumptions of a traditional use case. An essential use case is a structured narrative consisting of three parts: a name that expresses the overall user intention, a stepped description of user actions, and a stepped description of system responsibilities. This division between user and system responsibilities can be very helpful during conceptual design when considering task allocation and system scope, i.e. what the user is responsible for and what the system is to do.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19</a:t>
            </a:fld>
            <a:endParaRPr lang="en-GB"/>
          </a:p>
        </p:txBody>
      </p:sp>
    </p:spTree>
    <p:extLst>
      <p:ext uri="{BB962C8B-B14F-4D97-AF65-F5344CB8AC3E}">
        <p14:creationId xmlns:p14="http://schemas.microsoft.com/office/powerpoint/2010/main" val="3898292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The</a:t>
            </a:r>
            <a:r>
              <a:rPr lang="en-US" baseline="0" dirty="0" smtClean="0"/>
              <a:t> following scenario is for a shared travel organizer was elicited in an informal interview setting.  They can be used to imagine potential uses of a product as well as to capture existing behavior.  They are not intended to capture a full set of requirements, but are a very personalized account, offering only one perspective.  This describes how one function of the system might work: to identify potential vacation options.  </a:t>
            </a:r>
          </a:p>
          <a:p>
            <a:endParaRPr lang="en-US" baseline="0" dirty="0" smtClean="0"/>
          </a:p>
          <a:p>
            <a:r>
              <a:rPr lang="en-US" baseline="0" dirty="0" smtClean="0"/>
              <a:t>End: Note that this scenario includes details about some typical users and their needs. This is the kind of information that you might glean from a requirements interview.  </a:t>
            </a:r>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20</a:t>
            </a:fld>
            <a:endParaRPr lang="en-GB"/>
          </a:p>
        </p:txBody>
      </p:sp>
    </p:spTree>
    <p:extLst>
      <p:ext uri="{BB962C8B-B14F-4D97-AF65-F5344CB8AC3E}">
        <p14:creationId xmlns:p14="http://schemas.microsoft.com/office/powerpoint/2010/main" val="271279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use case for retrieving the visa requirements using the travel organizer, with the normal course being</a:t>
            </a:r>
            <a:r>
              <a:rPr lang="en-US" baseline="0" dirty="0" smtClean="0"/>
              <a:t> that information about the visa requirements is available might be the above:</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22</a:t>
            </a:fld>
            <a:endParaRPr lang="en-GB"/>
          </a:p>
        </p:txBody>
      </p:sp>
    </p:spTree>
    <p:extLst>
      <p:ext uri="{BB962C8B-B14F-4D97-AF65-F5344CB8AC3E}">
        <p14:creationId xmlns:p14="http://schemas.microsoft.com/office/powerpoint/2010/main" val="1107886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possible sequence, such as alternative course, are then listed at the bottom of the use case.  Note</a:t>
            </a:r>
            <a:r>
              <a:rPr lang="en-US" baseline="0" dirty="0" smtClean="0"/>
              <a:t> how specific the use case is about how the user and the system will interact. </a:t>
            </a:r>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23</a:t>
            </a:fld>
            <a:endParaRPr lang="en-GB"/>
          </a:p>
        </p:txBody>
      </p:sp>
    </p:spTree>
    <p:extLst>
      <p:ext uri="{BB962C8B-B14F-4D97-AF65-F5344CB8AC3E}">
        <p14:creationId xmlns:p14="http://schemas.microsoft.com/office/powerpoint/2010/main" val="1162177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cases may be described</a:t>
            </a:r>
            <a:r>
              <a:rPr lang="en-US" baseline="0" dirty="0" smtClean="0"/>
              <a:t> graphically, This figure shows the use case diagram for the “shared travel organizer”.  The Travel agent actor is associated with the use case “Update travel details.” Another actor for the travel organizer is the traveler, such as the Thompson family.  Actors may be associated with more than one use case, so , for example, Traveler is associated with a use case “Identify potential vacations” as well as the “Retrieve visa requirements” use case. Each use case may be associated with more than one actor, but the use case is showing the “normal course” of action for a typical actor.</a:t>
            </a:r>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24</a:t>
            </a:fld>
            <a:endParaRPr lang="en-GB"/>
          </a:p>
        </p:txBody>
      </p:sp>
    </p:spTree>
    <p:extLst>
      <p:ext uri="{BB962C8B-B14F-4D97-AF65-F5344CB8AC3E}">
        <p14:creationId xmlns:p14="http://schemas.microsoft.com/office/powerpoint/2010/main" val="378711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Constantine and Lockwood (1999). Example use case based</a:t>
            </a:r>
            <a:r>
              <a:rPr lang="en-US" baseline="0" dirty="0" smtClean="0"/>
              <a:t> on the visa requirements example given above is shown.  Structured narrative, consisting of three parts – name: that expresses the overall user intention, retrieve visa; stepped down description of the user actions; the system’s stepped down description of its responsibility.  At the time of creating this essential use case, there is no commitment to a particular interaction design. I.E. Obtain appropriate visa information could mean, scanning the passport, accessing a data base of personal information based on fingerprint recognition, etc. </a:t>
            </a:r>
          </a:p>
        </p:txBody>
      </p:sp>
      <p:sp>
        <p:nvSpPr>
          <p:cNvPr id="4" name="Slide Number Placeholder 3"/>
          <p:cNvSpPr>
            <a:spLocks noGrp="1"/>
          </p:cNvSpPr>
          <p:nvPr>
            <p:ph type="sldNum" sz="quarter" idx="10"/>
          </p:nvPr>
        </p:nvSpPr>
        <p:spPr/>
        <p:txBody>
          <a:bodyPr/>
          <a:lstStyle/>
          <a:p>
            <a:fld id="{3F55A965-49CD-492E-84BE-5EB2A9CC3DBD}" type="slidenum">
              <a:rPr lang="en-GB" smtClean="0"/>
              <a:t>25</a:t>
            </a:fld>
            <a:endParaRPr lang="en-GB"/>
          </a:p>
        </p:txBody>
      </p:sp>
    </p:spTree>
    <p:extLst>
      <p:ext uri="{BB962C8B-B14F-4D97-AF65-F5344CB8AC3E}">
        <p14:creationId xmlns:p14="http://schemas.microsoft.com/office/powerpoint/2010/main" val="11967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Task analysis is an umbrella</a:t>
            </a:r>
            <a:r>
              <a:rPr lang="en-US" baseline="0" dirty="0" smtClean="0"/>
              <a:t> term that covers techniques for investigating cognitive processes and physical actions, at a high level of abstraction and in minute detail. The most widely used form of this is the HTA.</a:t>
            </a:r>
          </a:p>
          <a:p>
            <a:r>
              <a:rPr lang="en-US" baseline="0" dirty="0" smtClean="0"/>
              <a:t>3. It involves first understanding what are people trying to achieve? Why are they trying to achieve it? And how are they going about it? From this requirements gathering phase, you might establish a HTA that includes (next page).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26</a:t>
            </a:fld>
            <a:endParaRPr lang="en-GB"/>
          </a:p>
        </p:txBody>
      </p:sp>
    </p:spTree>
    <p:extLst>
      <p:ext uri="{BB962C8B-B14F-4D97-AF65-F5344CB8AC3E}">
        <p14:creationId xmlns:p14="http://schemas.microsoft.com/office/powerpoint/2010/main" val="3170341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Developed by researchers Annett</a:t>
            </a:r>
            <a:r>
              <a:rPr lang="en-US" baseline="0" dirty="0" smtClean="0"/>
              <a:t> and Duncan, 1967.  Breaking a task down to subtasks and then sub-sub tasks and so on. These are then grouped into plans that specify how the tasks might be performed in a real situation. </a:t>
            </a:r>
          </a:p>
          <a:p>
            <a:pPr marL="171450" indent="-171450">
              <a:buFontTx/>
              <a:buChar char="-"/>
            </a:pPr>
            <a:r>
              <a:rPr lang="en-US" baseline="0" dirty="0" smtClean="0"/>
              <a:t>HTA as with other techniques described above is user centric.  HTA focuses on physical and observable actions, and includes looking at actions not related to software or an interaction device. </a:t>
            </a:r>
          </a:p>
          <a:p>
            <a:pPr marL="171450" indent="-171450">
              <a:buFontTx/>
              <a:buChar char="-"/>
            </a:pPr>
            <a:r>
              <a:rPr lang="en-US" baseline="0" dirty="0" smtClean="0"/>
              <a:t>The starting point is a user goal, This is then examined and the main tasks associated with achieving that goal are identified. </a:t>
            </a:r>
          </a:p>
          <a:p>
            <a:pPr marL="171450" indent="-171450">
              <a:buFontTx/>
              <a:buChar char="-"/>
            </a:pPr>
            <a:r>
              <a:rPr lang="en-US" baseline="0" dirty="0" smtClean="0"/>
              <a:t>When appropriate these tasks are sub-divided into subtasks, then the subtasks can be further divided </a:t>
            </a:r>
            <a:r>
              <a:rPr lang="en-US" baseline="0" dirty="0" err="1" smtClean="0"/>
              <a:t>etc</a:t>
            </a:r>
            <a:r>
              <a:rPr lang="en-US" baseline="0" dirty="0" smtClean="0"/>
              <a:t>, down to low-level steps of the interaction.</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3F55A965-49CD-492E-84BE-5EB2A9CC3DBD}" type="slidenum">
              <a:rPr lang="en-GB" smtClean="0"/>
              <a:t>27</a:t>
            </a:fld>
            <a:endParaRPr lang="en-GB"/>
          </a:p>
        </p:txBody>
      </p:sp>
    </p:spTree>
    <p:extLst>
      <p:ext uri="{BB962C8B-B14F-4D97-AF65-F5344CB8AC3E}">
        <p14:creationId xmlns:p14="http://schemas.microsoft.com/office/powerpoint/2010/main" val="2364737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28</a:t>
            </a:fld>
            <a:endParaRPr lang="en-GB"/>
          </a:p>
        </p:txBody>
      </p:sp>
    </p:spTree>
    <p:extLst>
      <p:ext uri="{BB962C8B-B14F-4D97-AF65-F5344CB8AC3E}">
        <p14:creationId xmlns:p14="http://schemas.microsoft.com/office/powerpoint/2010/main" val="370683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table provides an alternative (long list)</a:t>
            </a:r>
            <a:r>
              <a:rPr lang="en-US" baseline="0" dirty="0" smtClean="0"/>
              <a:t> of requirements that might be considered. Non-functional requirements say what constraints there are on the system and its development. </a:t>
            </a:r>
          </a:p>
          <a:p>
            <a:r>
              <a:rPr lang="en-US" baseline="0" dirty="0" smtClean="0"/>
              <a:t>Functional requirements capture what the product should do: (new video game) It should be challenging for a range of user abilities. Non-functional: (new game) it can run on a variety of platforms. </a:t>
            </a:r>
          </a:p>
          <a:p>
            <a:r>
              <a:rPr lang="en-US" baseline="0" dirty="0" smtClean="0"/>
              <a:t>(manufacturing robot - functional) it should be able to accurately place and weld together the correct pieces of metal. (Non-functional) It should be quiet to some number of decibels, and should take up a specific square foot of space on the factory floor. </a:t>
            </a:r>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5</a:t>
            </a:fld>
            <a:endParaRPr lang="en-GB"/>
          </a:p>
        </p:txBody>
      </p:sp>
    </p:spTree>
    <p:extLst>
      <p:ext uri="{BB962C8B-B14F-4D97-AF65-F5344CB8AC3E}">
        <p14:creationId xmlns:p14="http://schemas.microsoft.com/office/powerpoint/2010/main" val="3986404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Graphical notation of an HTA.  Here the</a:t>
            </a:r>
            <a:r>
              <a:rPr lang="en-US" baseline="0" dirty="0" smtClean="0"/>
              <a:t> subtasks are represented by named boxes with </a:t>
            </a:r>
            <a:r>
              <a:rPr lang="en-US" baseline="0" dirty="0" err="1" smtClean="0"/>
              <a:t>itentifying</a:t>
            </a:r>
            <a:r>
              <a:rPr lang="en-US" baseline="0" dirty="0" smtClean="0"/>
              <a:t> numbers.  The hierarchical relationship between tasks is shown using a vertical line.  If a task is not decomposed any further then a thick horizontal line is drawn underneath the corresponding box.  </a:t>
            </a:r>
          </a:p>
          <a:p>
            <a:endParaRPr lang="en-US" baseline="0" dirty="0" smtClean="0"/>
          </a:p>
          <a:p>
            <a:r>
              <a:rPr lang="en-US" baseline="0" dirty="0" smtClean="0"/>
              <a:t>Use of HTA has been controversial:</a:t>
            </a:r>
          </a:p>
          <a:p>
            <a:pPr marL="228600" indent="-228600">
              <a:buAutoNum type="arabicPeriod"/>
            </a:pPr>
            <a:r>
              <a:rPr lang="en-US" baseline="0" dirty="0" smtClean="0"/>
              <a:t>Real tasks are very complex, and task analysis does not scale very well. The notation soon becomes unwieldy, making it difficult to follow</a:t>
            </a:r>
          </a:p>
          <a:p>
            <a:pPr marL="228600" indent="-228600">
              <a:buAutoNum type="arabicPeriod"/>
            </a:pPr>
            <a:r>
              <a:rPr lang="en-US" baseline="0" dirty="0" smtClean="0"/>
              <a:t>Task analysis is limited in the kinds of tasks it can model. It cannot model tasks that are overlapping or in parallel, not can it model interruptions. Most people work through interruptions of various kinds, and many significant tasks happen in parallel. </a:t>
            </a:r>
          </a:p>
          <a:p>
            <a:pPr marL="228600" indent="-228600">
              <a:buAutoNum type="arabicPeriod"/>
            </a:pPr>
            <a:endParaRPr lang="en-US" baseline="0" dirty="0" smtClean="0"/>
          </a:p>
          <a:p>
            <a:pPr marL="0" indent="0">
              <a:buNone/>
            </a:pPr>
            <a:r>
              <a:rPr lang="en-US" baseline="0" dirty="0" smtClean="0"/>
              <a:t>Benefits:</a:t>
            </a:r>
          </a:p>
          <a:p>
            <a:pPr marL="228600" indent="-228600">
              <a:buAutoNum type="arabicPeriod"/>
            </a:pPr>
            <a:r>
              <a:rPr lang="en-US" baseline="0" dirty="0" smtClean="0"/>
              <a:t>It lets you objectively compare alternative </a:t>
            </a:r>
            <a:r>
              <a:rPr lang="en-US" baseline="0" dirty="0" err="1" smtClean="0"/>
              <a:t>desgins</a:t>
            </a:r>
            <a:r>
              <a:rPr lang="en-US" baseline="0" dirty="0" smtClean="0"/>
              <a:t>, based on the user’s planned tasks and subtasks.</a:t>
            </a:r>
          </a:p>
          <a:p>
            <a:pPr marL="228600" indent="-228600">
              <a:buAutoNum type="arabicPeriod"/>
            </a:pPr>
            <a:r>
              <a:rPr lang="en-US" baseline="0" dirty="0" smtClean="0"/>
              <a:t>It provides a very good understanding of the interaction at whichever level of abstraction is appropriate. </a:t>
            </a:r>
          </a:p>
          <a:p>
            <a:pPr marL="228600" indent="-228600">
              <a:buAutoNum type="arabicPeriod"/>
            </a:pPr>
            <a:r>
              <a:rPr lang="en-US" baseline="0" dirty="0" smtClean="0"/>
              <a:t>It support design reuse – again at different levels </a:t>
            </a:r>
            <a:r>
              <a:rPr lang="en-US" baseline="0" smtClean="0"/>
              <a:t>of abstraction. </a:t>
            </a:r>
            <a:endParaRPr lang="en-US" baseline="0" dirty="0" smtClean="0"/>
          </a:p>
        </p:txBody>
      </p:sp>
      <p:sp>
        <p:nvSpPr>
          <p:cNvPr id="4" name="Slide Number Placeholder 3"/>
          <p:cNvSpPr>
            <a:spLocks noGrp="1"/>
          </p:cNvSpPr>
          <p:nvPr>
            <p:ph type="sldNum" sz="quarter" idx="10"/>
          </p:nvPr>
        </p:nvSpPr>
        <p:spPr/>
        <p:txBody>
          <a:bodyPr/>
          <a:lstStyle/>
          <a:p>
            <a:fld id="{3F55A965-49CD-492E-84BE-5EB2A9CC3DBD}" type="slidenum">
              <a:rPr lang="en-GB" smtClean="0"/>
              <a:t>29</a:t>
            </a:fld>
            <a:endParaRPr lang="en-GB"/>
          </a:p>
        </p:txBody>
      </p:sp>
    </p:spTree>
    <p:extLst>
      <p:ext uri="{BB962C8B-B14F-4D97-AF65-F5344CB8AC3E}">
        <p14:creationId xmlns:p14="http://schemas.microsoft.com/office/powerpoint/2010/main" val="221087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system is under consideration for</a:t>
            </a:r>
            <a:r>
              <a:rPr lang="en-US" baseline="0" dirty="0" smtClean="0"/>
              <a:t> trading of commodities and stock, then the data must be up-to-date and accurate, and is likely to change many times a day.  In the personal banking domain, data must be accurate, must persist over many months and probably years, and there is likely to be a lot of it. </a:t>
            </a:r>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6</a:t>
            </a:fld>
            <a:endParaRPr lang="en-GB"/>
          </a:p>
        </p:txBody>
      </p:sp>
    </p:spTree>
    <p:extLst>
      <p:ext uri="{BB962C8B-B14F-4D97-AF65-F5344CB8AC3E}">
        <p14:creationId xmlns:p14="http://schemas.microsoft.com/office/powerpoint/2010/main" val="351219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ATM operates in a crowded environment</a:t>
            </a:r>
            <a:r>
              <a:rPr lang="en-US" baseline="0" dirty="0" smtClean="0"/>
              <a:t>, public physical environment, therefore using a speech interface is therefore likely to be problematic. </a:t>
            </a:r>
          </a:p>
          <a:p>
            <a:endParaRPr lang="en-US" baseline="0" dirty="0" smtClean="0"/>
          </a:p>
          <a:p>
            <a:r>
              <a:rPr lang="en-US" baseline="0" dirty="0" smtClean="0"/>
              <a:t>Sharing: does it need to be synchronous – does everyone need to be viewing the data at once? Or asynchronous – two people authoring a report take turns editing it?</a:t>
            </a:r>
          </a:p>
          <a:p>
            <a:endParaRPr lang="en-US" baseline="0" dirty="0" smtClean="0"/>
          </a:p>
          <a:p>
            <a:r>
              <a:rPr lang="en-US" baseline="0" dirty="0" smtClean="0"/>
              <a:t>Organizational: technical environment – what technologies will the product run on or need to be compatible with, and what technology limitations might be relevant? Will it need to be integrated with SAP</a:t>
            </a:r>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7</a:t>
            </a:fld>
            <a:endParaRPr lang="en-GB"/>
          </a:p>
        </p:txBody>
      </p:sp>
    </p:spTree>
    <p:extLst>
      <p:ext uri="{BB962C8B-B14F-4D97-AF65-F5344CB8AC3E}">
        <p14:creationId xmlns:p14="http://schemas.microsoft.com/office/powerpoint/2010/main" val="2488613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chapter 9, we talked about</a:t>
            </a:r>
            <a:r>
              <a:rPr lang="en-US" baseline="0" dirty="0" smtClean="0"/>
              <a:t> the importance of user’s abilities and skills. Other characteristics include demographics, nationality, education background, preferences, personal circumstances, physical and mental disabilities and so on. </a:t>
            </a:r>
          </a:p>
          <a:p>
            <a:r>
              <a:rPr lang="en-US" baseline="0" dirty="0" smtClean="0"/>
              <a:t>Users may be a novice, expert, or casual, or a frequent user. For example, novice may require step-by-step instructions, probably with prompting, and a constrained interaction backed up with clear information. An expert, may require a flexible interaction with more wide-ranging powers of control. The collection of these characteristics for a typical user is called a user profile. Any one product may have several different user profiles.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8</a:t>
            </a:fld>
            <a:endParaRPr lang="en-GB"/>
          </a:p>
        </p:txBody>
      </p:sp>
    </p:spTree>
    <p:extLst>
      <p:ext uri="{BB962C8B-B14F-4D97-AF65-F5344CB8AC3E}">
        <p14:creationId xmlns:p14="http://schemas.microsoft.com/office/powerpoint/2010/main" val="114516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a:t>
            </a:r>
            <a:r>
              <a:rPr lang="en-US" baseline="0" dirty="0" smtClean="0"/>
              <a:t> to bring user profiles to life, Cooper et al in 1999 developed the concept of a “persona”</a:t>
            </a:r>
          </a:p>
          <a:p>
            <a:r>
              <a:rPr lang="en-US" baseline="0" dirty="0" smtClean="0"/>
              <a:t>Personas are rich descriptions of typical users of the product under development that the designers can focus on and design the product for. The don’t describe real people, but are realistic rather than idealized.  </a:t>
            </a:r>
          </a:p>
          <a:p>
            <a:r>
              <a:rPr lang="en-US" baseline="0" dirty="0" smtClean="0"/>
              <a:t>Any one persona represents a synthesis from a number of real users who have been involved in data gathering. Each personal is characterized by a unique set of goals relating to the particular product under development, rather than a job description or job role. Apart from goals, a persona will include a description of the user’s skills, attitudes, tasks and the environment.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10</a:t>
            </a:fld>
            <a:endParaRPr lang="en-GB"/>
          </a:p>
        </p:txBody>
      </p:sp>
    </p:spTree>
    <p:extLst>
      <p:ext uri="{BB962C8B-B14F-4D97-AF65-F5344CB8AC3E}">
        <p14:creationId xmlns:p14="http://schemas.microsoft.com/office/powerpoint/2010/main" val="3362244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persona has a name,</a:t>
            </a:r>
            <a:r>
              <a:rPr lang="en-US" baseline="0" dirty="0" smtClean="0"/>
              <a:t> often a photograph, and some personal details such as what they do in their leisure time. In addition of precise, credible details that helps designers to see the personas as real potential users, and hence as people they can design for. </a:t>
            </a:r>
          </a:p>
          <a:p>
            <a:r>
              <a:rPr lang="en-US" baseline="0" dirty="0" smtClean="0"/>
              <a:t>Usually a product will require a small set of persona who represent a large section of the intended user group. Personas are used widely in industry, and have proved to be a powerful way to communicate user characteristics and goals to designers and developers, and have even transferred to advertisements.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11</a:t>
            </a:fld>
            <a:endParaRPr lang="en-GB"/>
          </a:p>
        </p:txBody>
      </p:sp>
    </p:spTree>
    <p:extLst>
      <p:ext uri="{BB962C8B-B14F-4D97-AF65-F5344CB8AC3E}">
        <p14:creationId xmlns:p14="http://schemas.microsoft.com/office/powerpoint/2010/main" val="270843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overall purpose of data gathering in the requirements</a:t>
            </a:r>
            <a:r>
              <a:rPr lang="en-US" baseline="0" dirty="0" smtClean="0"/>
              <a:t> activity is to collect sufficient, relevant, and appropriate data so that a set of stable requirements can be produced. In chapter 7, you saw what were common data gathering methods.  Here, we briefly revisit them to study how they can be used in the requirements gathering and establishing requirements process.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12</a:t>
            </a:fld>
            <a:endParaRPr lang="en-GB"/>
          </a:p>
        </p:txBody>
      </p:sp>
    </p:spTree>
    <p:extLst>
      <p:ext uri="{BB962C8B-B14F-4D97-AF65-F5344CB8AC3E}">
        <p14:creationId xmlns:p14="http://schemas.microsoft.com/office/powerpoint/2010/main" val="2536764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Holtzblatt</a:t>
            </a:r>
            <a:r>
              <a:rPr lang="en-US" baseline="0" dirty="0" smtClean="0"/>
              <a:t> and Jones, 1993 came up with Contextual Inquiry, which is a structured approach to the collection and interpretation of data from fieldwork with the intention of building a software-based product. The most </a:t>
            </a:r>
            <a:r>
              <a:rPr lang="en-US" baseline="0" dirty="0" err="1" smtClean="0"/>
              <a:t>typcial</a:t>
            </a:r>
            <a:r>
              <a:rPr lang="en-US" baseline="0" dirty="0" smtClean="0"/>
              <a:t> format for contextual inquiry uses the apprenticeship model, the designer works as an apprentice to the user, and the user is considered as an expert.  The most typical format for the contextual inquiry is a contextual interview, which is a combination of observation, discussion and reconstruction of past events. </a:t>
            </a:r>
          </a:p>
          <a:p>
            <a:r>
              <a:rPr lang="en-US" baseline="0" dirty="0" smtClean="0"/>
              <a:t>Context: Emphasizes the importance of going to the workplace and seeing what happens. </a:t>
            </a:r>
          </a:p>
          <a:p>
            <a:r>
              <a:rPr lang="en-US" baseline="0" dirty="0" smtClean="0"/>
              <a:t>Partnership: Developer and User should collaborate in understanding the work. In a traditional interviewing or workshop situation, the interviewer or workshop leader is in control, but in contextual inquiry the spirit of partnership means that the </a:t>
            </a:r>
            <a:r>
              <a:rPr lang="en-US" baseline="0" dirty="0" err="1" smtClean="0"/>
              <a:t>undersnding</a:t>
            </a:r>
            <a:r>
              <a:rPr lang="en-US" baseline="0" dirty="0" smtClean="0"/>
              <a:t> is developed through cooperation.</a:t>
            </a:r>
          </a:p>
          <a:p>
            <a:r>
              <a:rPr lang="en-US" baseline="0" dirty="0" smtClean="0"/>
              <a:t>Interpretation: The </a:t>
            </a:r>
            <a:r>
              <a:rPr lang="en-US" baseline="0" dirty="0" err="1" smtClean="0"/>
              <a:t>oberservation</a:t>
            </a:r>
            <a:r>
              <a:rPr lang="en-US" baseline="0" dirty="0" smtClean="0"/>
              <a:t> must be interpreted in order to be used in design, and this interpretation should also be developed in cooperation between the user and developer. </a:t>
            </a:r>
          </a:p>
          <a:p>
            <a:r>
              <a:rPr lang="en-US" baseline="0" dirty="0" smtClean="0"/>
              <a:t>Focus: Keeping the data gathering focused on your goals.  In contextual inquiry, as in an unstructured interview, for example, it is easy for the discussion to wander off target.  The help avoid this, a project focus is </a:t>
            </a:r>
            <a:r>
              <a:rPr lang="en-US" baseline="0" dirty="0" err="1" smtClean="0"/>
              <a:t>extablished</a:t>
            </a:r>
            <a:r>
              <a:rPr lang="en-US" baseline="0" dirty="0" smtClean="0"/>
              <a:t> to guide the interviewer, which will then be augmented by the individual’s own focus that arises from their perspective and background. </a:t>
            </a:r>
          </a:p>
          <a:p>
            <a:r>
              <a:rPr lang="en-US" baseline="0" dirty="0" smtClean="0"/>
              <a:t>Each developer in the team will do at least one contextual inquiry session. </a:t>
            </a:r>
          </a:p>
          <a:p>
            <a:endParaRPr lang="en-US" baseline="0" dirty="0" smtClean="0"/>
          </a:p>
          <a:p>
            <a:r>
              <a:rPr lang="en-US" baseline="0" dirty="0" smtClean="0"/>
              <a:t>In one research, with </a:t>
            </a:r>
            <a:r>
              <a:rPr lang="en-US" baseline="0" dirty="0" err="1" smtClean="0"/>
              <a:t>mercedes</a:t>
            </a:r>
            <a:r>
              <a:rPr lang="en-US" baseline="0" dirty="0" smtClean="0"/>
              <a:t> </a:t>
            </a:r>
            <a:r>
              <a:rPr lang="en-US" baseline="0" dirty="0" err="1" smtClean="0"/>
              <a:t>benz</a:t>
            </a:r>
            <a:r>
              <a:rPr lang="en-US" baseline="0" dirty="0" smtClean="0"/>
              <a:t>, contextual inquiry was used over a period of six weeks to investigate how car drivers interact with the multi-function rotating button often found in the center of the car dashboard.  The study highlighted that comfort, safety, and security factors were mentioned most often, while visual and haptic aesthetics were not mentioned by any participants.  These findings informed the design of the new in-vehicle information systems.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16</a:t>
            </a:fld>
            <a:endParaRPr lang="en-GB"/>
          </a:p>
        </p:txBody>
      </p:sp>
    </p:spTree>
    <p:extLst>
      <p:ext uri="{BB962C8B-B14F-4D97-AF65-F5344CB8AC3E}">
        <p14:creationId xmlns:p14="http://schemas.microsoft.com/office/powerpoint/2010/main" val="142508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smtClean="0"/>
              <a:t>www.id-book.com</a:t>
            </a: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http://eu.wiley.com/WileyCDA/WileyTitle/productCd-1119020751.html"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audio" Target="../media/media11.m4a"/><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65674" y="4581128"/>
            <a:ext cx="6789840" cy="1292662"/>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10</a:t>
            </a:r>
            <a:b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ESTABLISHING REQUIREMENTS</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471185571"/>
      </p:ext>
    </p:extLst>
  </p:cSld>
  <p:clrMapOvr>
    <a:masterClrMapping/>
  </p:clrMapOvr>
  <mc:AlternateContent xmlns:mc="http://schemas.openxmlformats.org/markup-compatibility/2006">
    <mc:Choice xmlns:p14="http://schemas.microsoft.com/office/powerpoint/2010/main" Requires="p14">
      <p:transition spd="slow" p14:dur="2000" advTm="11759"/>
    </mc:Choice>
    <mc:Fallback>
      <p:transition spd="slow" advTm="11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7544" y="188640"/>
            <a:ext cx="8229600" cy="1143000"/>
          </a:xfrm>
        </p:spPr>
        <p:txBody>
          <a:bodyPr/>
          <a:lstStyle/>
          <a:p>
            <a:r>
              <a:rPr lang="en-GB" dirty="0"/>
              <a:t>Personas</a:t>
            </a:r>
          </a:p>
        </p:txBody>
      </p:sp>
      <p:sp>
        <p:nvSpPr>
          <p:cNvPr id="18435" name="Rectangle 3"/>
          <p:cNvSpPr>
            <a:spLocks noGrp="1" noChangeArrowheads="1"/>
          </p:cNvSpPr>
          <p:nvPr>
            <p:ph type="body" idx="1"/>
          </p:nvPr>
        </p:nvSpPr>
        <p:spPr>
          <a:xfrm>
            <a:off x="467544" y="1268760"/>
            <a:ext cx="8316416" cy="4608512"/>
          </a:xfrm>
        </p:spPr>
        <p:txBody>
          <a:bodyPr>
            <a:noAutofit/>
          </a:bodyPr>
          <a:lstStyle/>
          <a:p>
            <a:pPr>
              <a:lnSpc>
                <a:spcPct val="120000"/>
              </a:lnSpc>
            </a:pPr>
            <a:r>
              <a:rPr lang="en-GB" sz="2800" dirty="0">
                <a:solidFill>
                  <a:srgbClr val="7030A0"/>
                </a:solidFill>
              </a:rPr>
              <a:t>Capture </a:t>
            </a:r>
            <a:r>
              <a:rPr lang="en-GB" sz="2800" dirty="0" smtClean="0">
                <a:solidFill>
                  <a:srgbClr val="7030A0"/>
                </a:solidFill>
              </a:rPr>
              <a:t>a set of user characteristics (user profile)</a:t>
            </a:r>
          </a:p>
          <a:p>
            <a:pPr>
              <a:lnSpc>
                <a:spcPct val="120000"/>
              </a:lnSpc>
            </a:pPr>
            <a:endParaRPr lang="en-GB" sz="1200" dirty="0">
              <a:solidFill>
                <a:srgbClr val="7030A0"/>
              </a:solidFill>
            </a:endParaRPr>
          </a:p>
          <a:p>
            <a:pPr>
              <a:lnSpc>
                <a:spcPct val="120000"/>
              </a:lnSpc>
            </a:pPr>
            <a:r>
              <a:rPr lang="en-GB" sz="2800" dirty="0">
                <a:solidFill>
                  <a:srgbClr val="7030A0"/>
                </a:solidFill>
              </a:rPr>
              <a:t>Not real people, but synthesised from real </a:t>
            </a:r>
            <a:r>
              <a:rPr lang="en-GB" sz="2800" dirty="0" smtClean="0">
                <a:solidFill>
                  <a:srgbClr val="7030A0"/>
                </a:solidFill>
              </a:rPr>
              <a:t>users</a:t>
            </a:r>
          </a:p>
          <a:p>
            <a:pPr>
              <a:lnSpc>
                <a:spcPct val="120000"/>
              </a:lnSpc>
            </a:pPr>
            <a:endParaRPr lang="en-GB" sz="1200" dirty="0">
              <a:solidFill>
                <a:srgbClr val="7030A0"/>
              </a:solidFill>
            </a:endParaRPr>
          </a:p>
          <a:p>
            <a:pPr>
              <a:lnSpc>
                <a:spcPct val="120000"/>
              </a:lnSpc>
            </a:pPr>
            <a:r>
              <a:rPr lang="en-GB" sz="2800" dirty="0">
                <a:solidFill>
                  <a:srgbClr val="7030A0"/>
                </a:solidFill>
              </a:rPr>
              <a:t>Should not be </a:t>
            </a:r>
            <a:r>
              <a:rPr lang="en-GB" sz="2800" dirty="0" smtClean="0">
                <a:solidFill>
                  <a:srgbClr val="7030A0"/>
                </a:solidFill>
              </a:rPr>
              <a:t>idealised</a:t>
            </a:r>
          </a:p>
          <a:p>
            <a:pPr>
              <a:lnSpc>
                <a:spcPct val="120000"/>
              </a:lnSpc>
            </a:pPr>
            <a:endParaRPr lang="en-GB" sz="1200" dirty="0">
              <a:solidFill>
                <a:srgbClr val="7030A0"/>
              </a:solidFill>
            </a:endParaRPr>
          </a:p>
          <a:p>
            <a:pPr>
              <a:lnSpc>
                <a:spcPct val="120000"/>
              </a:lnSpc>
            </a:pPr>
            <a:r>
              <a:rPr lang="en-GB" sz="2800" dirty="0">
                <a:solidFill>
                  <a:srgbClr val="7030A0"/>
                </a:solidFill>
              </a:rPr>
              <a:t>Bring them to life with a name, characteristics, goals, personal </a:t>
            </a:r>
            <a:r>
              <a:rPr lang="en-GB" sz="2800" dirty="0" smtClean="0">
                <a:solidFill>
                  <a:srgbClr val="7030A0"/>
                </a:solidFill>
              </a:rPr>
              <a:t>background</a:t>
            </a:r>
          </a:p>
          <a:p>
            <a:pPr>
              <a:lnSpc>
                <a:spcPct val="120000"/>
              </a:lnSpc>
            </a:pPr>
            <a:endParaRPr lang="en-GB" sz="1200" dirty="0">
              <a:solidFill>
                <a:srgbClr val="7030A0"/>
              </a:solidFill>
            </a:endParaRPr>
          </a:p>
          <a:p>
            <a:pPr>
              <a:lnSpc>
                <a:spcPct val="120000"/>
              </a:lnSpc>
            </a:pPr>
            <a:r>
              <a:rPr lang="en-GB" sz="2800" dirty="0">
                <a:solidFill>
                  <a:srgbClr val="7030A0"/>
                </a:solidFill>
              </a:rPr>
              <a:t>Develop </a:t>
            </a:r>
            <a:r>
              <a:rPr lang="en-GB" sz="2800" dirty="0" smtClean="0">
                <a:solidFill>
                  <a:srgbClr val="7030A0"/>
                </a:solidFill>
              </a:rPr>
              <a:t>a small set of personas with one primary</a:t>
            </a:r>
            <a:endParaRPr lang="en-GB" sz="2800" dirty="0">
              <a:solidFill>
                <a:srgbClr val="7030A0"/>
              </a:solidFill>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rPr>
              <a:t>www.id-book.com</a:t>
            </a:r>
            <a:endParaRPr lang="en-GB" sz="1000" dirty="0">
              <a:solidFill>
                <a:schemeClr val="accent6">
                  <a:lumMod val="75000"/>
                </a:schemeClr>
              </a:solidFill>
            </a:endParaRP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10</a:t>
            </a:fld>
            <a:endParaRPr lang="en-GB" sz="1000" dirty="0">
              <a:solidFill>
                <a:schemeClr val="accent6">
                  <a:lumMod val="75000"/>
                </a:schemeClr>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695839674"/>
      </p:ext>
    </p:extLst>
  </p:cSld>
  <p:clrMapOvr>
    <a:masterClrMapping/>
  </p:clrMapOvr>
  <mc:AlternateContent xmlns:mc="http://schemas.openxmlformats.org/markup-compatibility/2006">
    <mc:Choice xmlns:p14="http://schemas.microsoft.com/office/powerpoint/2010/main" Requires="p14">
      <p:transition spd="slow" p14:dur="2000" advTm="136450"/>
    </mc:Choice>
    <mc:Fallback>
      <p:transition spd="slow" advTm="136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339752" y="60473"/>
            <a:ext cx="4683125" cy="1143000"/>
          </a:xfrm>
        </p:spPr>
        <p:txBody>
          <a:bodyPr>
            <a:normAutofit/>
          </a:bodyPr>
          <a:lstStyle/>
          <a:p>
            <a:r>
              <a:rPr lang="en-GB" dirty="0" smtClean="0"/>
              <a:t>Example Persona</a:t>
            </a:r>
            <a:endParaRPr lang="en-GB" dirty="0"/>
          </a:p>
        </p:txBody>
      </p:sp>
      <p:pic>
        <p:nvPicPr>
          <p:cNvPr id="19459" name="Picture 3"/>
          <p:cNvPicPr>
            <a:picLocks noChangeAspect="1" noChangeArrowheads="1"/>
          </p:cNvPicPr>
          <p:nvPr/>
        </p:nvPicPr>
        <p:blipFill>
          <a:blip r:embed="rId6">
            <a:extLst>
              <a:ext uri="{28A0092B-C50C-407E-A947-70E740481C1C}">
                <a14:useLocalDpi xmlns:a14="http://schemas.microsoft.com/office/drawing/2010/main" val="0"/>
              </a:ext>
            </a:extLst>
          </a:blip>
          <a:srcRect r="50542"/>
          <a:stretch>
            <a:fillRect/>
          </a:stretch>
        </p:blipFill>
        <p:spPr bwMode="auto">
          <a:xfrm>
            <a:off x="1331640" y="1124744"/>
            <a:ext cx="6499225" cy="519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rPr>
              <a:t>www.id-book.com</a:t>
            </a:r>
            <a:endParaRPr lang="en-GB" sz="1000" dirty="0">
              <a:solidFill>
                <a:schemeClr val="accent6">
                  <a:lumMod val="75000"/>
                </a:schemeClr>
              </a:solidFill>
            </a:endParaRP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11</a:t>
            </a:fld>
            <a:endParaRPr lang="en-GB" sz="1000" dirty="0">
              <a:solidFill>
                <a:schemeClr val="accent6">
                  <a:lumMod val="75000"/>
                </a:schemeClr>
              </a:solidFill>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638333549"/>
      </p:ext>
    </p:extLst>
  </p:cSld>
  <p:clrMapOvr>
    <a:masterClrMapping/>
  </p:clrMapOvr>
  <mc:AlternateContent xmlns:mc="http://schemas.openxmlformats.org/markup-compatibility/2006">
    <mc:Choice xmlns:p14="http://schemas.microsoft.com/office/powerpoint/2010/main" Requires="p14">
      <p:transition spd="slow" p14:dur="2000" advTm="167326"/>
    </mc:Choice>
    <mc:Fallback>
      <p:transition spd="slow" advTm="167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a:latin typeface="Liberation Sans"/>
              </a:rPr>
              <a:t>Data gathering for requirements</a:t>
            </a:r>
          </a:p>
        </p:txBody>
      </p:sp>
      <p:sp>
        <p:nvSpPr>
          <p:cNvPr id="20487" name="Rectangle 7"/>
          <p:cNvSpPr>
            <a:spLocks noGrp="1" noChangeArrowheads="1"/>
          </p:cNvSpPr>
          <p:nvPr>
            <p:ph idx="1"/>
          </p:nvPr>
        </p:nvSpPr>
        <p:spPr>
          <a:xfrm>
            <a:off x="467544" y="1484784"/>
            <a:ext cx="8229600" cy="4763616"/>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85000" lnSpcReduction="20000"/>
          </a:bodyPr>
          <a:lstStyle/>
          <a:p>
            <a:pPr eaLnBrk="0" hangingPunct="0">
              <a:spcBef>
                <a:spcPts val="600"/>
              </a:spcBef>
            </a:pPr>
            <a:r>
              <a:rPr lang="en-US" sz="2800" dirty="0">
                <a:solidFill>
                  <a:srgbClr val="7030A0"/>
                </a:solidFill>
                <a:latin typeface="Liberation Sans"/>
              </a:rPr>
              <a:t>Interviews</a:t>
            </a:r>
            <a:r>
              <a:rPr lang="en-US" sz="2800" dirty="0" smtClean="0">
                <a:solidFill>
                  <a:srgbClr val="7030A0"/>
                </a:solidFill>
                <a:latin typeface="Liberation Sans"/>
              </a:rPr>
              <a:t>:</a:t>
            </a:r>
          </a:p>
          <a:p>
            <a:pPr eaLnBrk="0" hangingPunct="0">
              <a:spcBef>
                <a:spcPts val="600"/>
              </a:spcBef>
            </a:pPr>
            <a:endParaRPr lang="en-US" sz="1300" dirty="0">
              <a:solidFill>
                <a:srgbClr val="7030A0"/>
              </a:solidFill>
              <a:latin typeface="Liberation Sans"/>
            </a:endParaRPr>
          </a:p>
          <a:p>
            <a:pPr lvl="1" eaLnBrk="0" hangingPunct="0">
              <a:spcBef>
                <a:spcPts val="600"/>
              </a:spcBef>
              <a:buFontTx/>
              <a:buChar char="—"/>
            </a:pPr>
            <a:r>
              <a:rPr lang="en-GB" sz="2400" dirty="0">
                <a:solidFill>
                  <a:schemeClr val="accent1"/>
                </a:solidFill>
                <a:latin typeface="Liberation Sans"/>
              </a:rPr>
              <a:t> Props, e.g. sample scenarios of use, </a:t>
            </a:r>
            <a:br>
              <a:rPr lang="en-GB" sz="2400" dirty="0">
                <a:solidFill>
                  <a:schemeClr val="accent1"/>
                </a:solidFill>
                <a:latin typeface="Liberation Sans"/>
              </a:rPr>
            </a:br>
            <a:r>
              <a:rPr lang="en-GB" sz="2400" dirty="0">
                <a:solidFill>
                  <a:schemeClr val="accent1"/>
                </a:solidFill>
                <a:latin typeface="Liberation Sans"/>
              </a:rPr>
              <a:t>	prototypes, can be used in </a:t>
            </a:r>
            <a:r>
              <a:rPr lang="en-GB" sz="2400" dirty="0" smtClean="0">
                <a:solidFill>
                  <a:schemeClr val="accent1"/>
                </a:solidFill>
                <a:latin typeface="Liberation Sans"/>
              </a:rPr>
              <a:t>interviews</a:t>
            </a:r>
          </a:p>
          <a:p>
            <a:pPr lvl="1" eaLnBrk="0" hangingPunct="0">
              <a:spcBef>
                <a:spcPts val="600"/>
              </a:spcBef>
              <a:buFontTx/>
              <a:buChar char="—"/>
            </a:pPr>
            <a:endParaRPr lang="en-GB" sz="1100" dirty="0">
              <a:solidFill>
                <a:schemeClr val="accent1"/>
              </a:solidFill>
              <a:latin typeface="Liberation Sans"/>
            </a:endParaRPr>
          </a:p>
          <a:p>
            <a:pPr lvl="1" eaLnBrk="0" hangingPunct="0">
              <a:spcBef>
                <a:spcPts val="600"/>
              </a:spcBef>
              <a:buFontTx/>
              <a:buChar char="—"/>
            </a:pPr>
            <a:r>
              <a:rPr lang="en-GB" sz="2400" dirty="0">
                <a:solidFill>
                  <a:schemeClr val="accent1"/>
                </a:solidFill>
                <a:latin typeface="Liberation Sans"/>
              </a:rPr>
              <a:t> Good for exploring issues </a:t>
            </a:r>
            <a:endParaRPr lang="en-GB" sz="2400" dirty="0" smtClean="0">
              <a:solidFill>
                <a:schemeClr val="accent1"/>
              </a:solidFill>
              <a:latin typeface="Liberation Sans"/>
            </a:endParaRPr>
          </a:p>
          <a:p>
            <a:pPr lvl="1" eaLnBrk="0" hangingPunct="0">
              <a:spcBef>
                <a:spcPts val="600"/>
              </a:spcBef>
              <a:buFontTx/>
              <a:buChar char="—"/>
            </a:pPr>
            <a:endParaRPr lang="en-GB" sz="1100" dirty="0">
              <a:solidFill>
                <a:schemeClr val="accent1"/>
              </a:solidFill>
              <a:latin typeface="Liberation Sans"/>
            </a:endParaRPr>
          </a:p>
          <a:p>
            <a:pPr lvl="1" eaLnBrk="0" hangingPunct="0">
              <a:spcBef>
                <a:spcPts val="600"/>
              </a:spcBef>
              <a:buFontTx/>
              <a:buChar char="—"/>
            </a:pPr>
            <a:r>
              <a:rPr lang="en-GB" sz="2400" dirty="0">
                <a:solidFill>
                  <a:schemeClr val="accent1"/>
                </a:solidFill>
                <a:latin typeface="Liberation Sans"/>
              </a:rPr>
              <a:t> Development team members can connect with </a:t>
            </a:r>
            <a:r>
              <a:rPr lang="en-GB" sz="2400" dirty="0" smtClean="0">
                <a:solidFill>
                  <a:schemeClr val="accent1"/>
                </a:solidFill>
                <a:latin typeface="Liberation Sans"/>
              </a:rPr>
              <a:t>stakeholders</a:t>
            </a:r>
          </a:p>
          <a:p>
            <a:pPr lvl="1" eaLnBrk="0" hangingPunct="0">
              <a:spcBef>
                <a:spcPts val="600"/>
              </a:spcBef>
              <a:buFontTx/>
              <a:buChar char="—"/>
            </a:pPr>
            <a:endParaRPr lang="en-GB" sz="1100" dirty="0">
              <a:solidFill>
                <a:schemeClr val="accent1"/>
              </a:solidFill>
              <a:latin typeface="Liberation Sans"/>
            </a:endParaRPr>
          </a:p>
          <a:p>
            <a:pPr eaLnBrk="0" hangingPunct="0">
              <a:spcBef>
                <a:spcPts val="600"/>
              </a:spcBef>
            </a:pPr>
            <a:r>
              <a:rPr lang="en-GB" sz="2800" dirty="0">
                <a:solidFill>
                  <a:srgbClr val="7030A0"/>
                </a:solidFill>
                <a:latin typeface="Liberation Sans"/>
              </a:rPr>
              <a:t>Focus groups</a:t>
            </a:r>
            <a:r>
              <a:rPr lang="en-GB" sz="2800" dirty="0" smtClean="0">
                <a:solidFill>
                  <a:srgbClr val="7030A0"/>
                </a:solidFill>
                <a:latin typeface="Liberation Sans"/>
              </a:rPr>
              <a:t>:</a:t>
            </a:r>
          </a:p>
          <a:p>
            <a:pPr marL="0" indent="0" eaLnBrk="0" hangingPunct="0">
              <a:spcBef>
                <a:spcPts val="600"/>
              </a:spcBef>
              <a:buNone/>
            </a:pPr>
            <a:endParaRPr lang="en-GB" sz="1200" dirty="0">
              <a:solidFill>
                <a:srgbClr val="7030A0"/>
              </a:solidFill>
              <a:latin typeface="Liberation Sans"/>
            </a:endParaRPr>
          </a:p>
          <a:p>
            <a:pPr lvl="1" eaLnBrk="0" hangingPunct="0">
              <a:spcBef>
                <a:spcPts val="600"/>
              </a:spcBef>
              <a:buFontTx/>
              <a:buChar char="—"/>
            </a:pPr>
            <a:r>
              <a:rPr lang="en-GB" sz="2400" dirty="0">
                <a:solidFill>
                  <a:schemeClr val="accent1"/>
                </a:solidFill>
                <a:latin typeface="Liberation Sans"/>
              </a:rPr>
              <a:t> Group </a:t>
            </a:r>
            <a:r>
              <a:rPr lang="en-GB" sz="2400" dirty="0" smtClean="0">
                <a:solidFill>
                  <a:schemeClr val="accent1"/>
                </a:solidFill>
                <a:latin typeface="Liberation Sans"/>
              </a:rPr>
              <a:t>interviews</a:t>
            </a:r>
          </a:p>
          <a:p>
            <a:pPr lvl="1" eaLnBrk="0" hangingPunct="0">
              <a:spcBef>
                <a:spcPts val="600"/>
              </a:spcBef>
              <a:buFontTx/>
              <a:buChar char="—"/>
            </a:pPr>
            <a:endParaRPr lang="en-GB" sz="1200" dirty="0">
              <a:solidFill>
                <a:schemeClr val="accent1"/>
              </a:solidFill>
              <a:latin typeface="Liberation Sans"/>
            </a:endParaRPr>
          </a:p>
          <a:p>
            <a:pPr lvl="1" eaLnBrk="0" hangingPunct="0">
              <a:spcBef>
                <a:spcPts val="600"/>
              </a:spcBef>
              <a:buFontTx/>
              <a:buChar char="—"/>
            </a:pPr>
            <a:r>
              <a:rPr lang="en-GB" sz="2400" dirty="0">
                <a:solidFill>
                  <a:schemeClr val="accent1"/>
                </a:solidFill>
                <a:latin typeface="Liberation Sans"/>
              </a:rPr>
              <a:t> Good at gaining a consensus view and/or </a:t>
            </a:r>
            <a:r>
              <a:rPr lang="en-GB" sz="2400" dirty="0" smtClean="0">
                <a:solidFill>
                  <a:schemeClr val="accent1"/>
                </a:solidFill>
                <a:latin typeface="Liberation Sans"/>
              </a:rPr>
              <a:t>highlighting </a:t>
            </a:r>
            <a:r>
              <a:rPr lang="en-GB" sz="2400" dirty="0">
                <a:solidFill>
                  <a:schemeClr val="accent1"/>
                </a:solidFill>
                <a:latin typeface="Liberation Sans"/>
              </a:rPr>
              <a:t>areas of </a:t>
            </a:r>
            <a:r>
              <a:rPr lang="en-GB" sz="2400" dirty="0" smtClean="0">
                <a:solidFill>
                  <a:schemeClr val="accent1"/>
                </a:solidFill>
                <a:latin typeface="Liberation Sans"/>
              </a:rPr>
              <a:t>conflict</a:t>
            </a:r>
          </a:p>
          <a:p>
            <a:pPr lvl="1" eaLnBrk="0" hangingPunct="0">
              <a:spcBef>
                <a:spcPts val="600"/>
              </a:spcBef>
              <a:buFontTx/>
              <a:buChar char="—"/>
            </a:pPr>
            <a:endParaRPr lang="en-GB" sz="1200" dirty="0">
              <a:solidFill>
                <a:schemeClr val="accent1"/>
              </a:solidFill>
              <a:latin typeface="Liberation Sans"/>
            </a:endParaRPr>
          </a:p>
          <a:p>
            <a:pPr lvl="1" eaLnBrk="0" hangingPunct="0">
              <a:spcBef>
                <a:spcPts val="600"/>
              </a:spcBef>
              <a:buFontTx/>
              <a:buChar char="—"/>
            </a:pPr>
            <a:r>
              <a:rPr lang="en-GB" sz="2400" dirty="0">
                <a:solidFill>
                  <a:schemeClr val="accent1"/>
                </a:solidFill>
                <a:latin typeface="Liberation Sans"/>
              </a:rPr>
              <a:t> But can be dominated by individuals</a:t>
            </a:r>
          </a:p>
          <a:p>
            <a:endParaRPr lang="en-US" dirty="0">
              <a:solidFill>
                <a:srgbClr val="000000"/>
              </a:solidFill>
              <a:latin typeface="Liberation Sans"/>
            </a:endParaRPr>
          </a:p>
          <a:p>
            <a:endParaRPr lang="en-US" dirty="0">
              <a:latin typeface="Liberation Sans"/>
            </a:endParaRPr>
          </a:p>
        </p:txBody>
      </p:sp>
      <p:sp>
        <p:nvSpPr>
          <p:cNvPr id="2048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048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048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048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12</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299678943"/>
      </p:ext>
    </p:extLst>
  </p:cSld>
  <p:clrMapOvr>
    <a:masterClrMapping/>
  </p:clrMapOvr>
  <p:transition advTm="1209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6"/>
          <p:cNvSpPr>
            <a:spLocks noGrp="1" noChangeArrowheads="1"/>
          </p:cNvSpPr>
          <p:nvPr>
            <p:ph type="title"/>
          </p:nvPr>
        </p:nvSpPr>
        <p:spPr>
          <a:xfrm>
            <a:off x="494761" y="462699"/>
            <a:ext cx="8154477"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Data gathering for requirements</a:t>
            </a:r>
          </a:p>
        </p:txBody>
      </p:sp>
      <p:sp>
        <p:nvSpPr>
          <p:cNvPr id="21511" name="Rectangle 7"/>
          <p:cNvSpPr>
            <a:spLocks noGrp="1" noChangeArrowheads="1"/>
          </p:cNvSpPr>
          <p:nvPr>
            <p:ph idx="1"/>
          </p:nvPr>
        </p:nvSpPr>
        <p:spPr>
          <a:xfrm>
            <a:off x="395536" y="1556792"/>
            <a:ext cx="8229600"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a:bodyPr>
          <a:lstStyle/>
          <a:p>
            <a:pPr eaLnBrk="0" hangingPunct="0"/>
            <a:r>
              <a:rPr lang="en-US" sz="2800" dirty="0">
                <a:solidFill>
                  <a:srgbClr val="7030A0"/>
                </a:solidFill>
                <a:latin typeface="Liberation Sans"/>
              </a:rPr>
              <a:t>Questionnaires:</a:t>
            </a:r>
          </a:p>
          <a:p>
            <a:pPr eaLnBrk="0" hangingPunct="0"/>
            <a:endParaRPr lang="en-US" sz="900" dirty="0">
              <a:latin typeface="Liberation Sans"/>
            </a:endParaRPr>
          </a:p>
          <a:p>
            <a:pPr lvl="1" eaLnBrk="0" hangingPunct="0">
              <a:buFontTx/>
              <a:buChar char="—"/>
            </a:pPr>
            <a:r>
              <a:rPr lang="en-GB" sz="2400" dirty="0">
                <a:solidFill>
                  <a:schemeClr val="accent1"/>
                </a:solidFill>
                <a:latin typeface="Liberation Sans"/>
              </a:rPr>
              <a:t> Often used in conjunction with other </a:t>
            </a:r>
            <a:br>
              <a:rPr lang="en-GB" sz="2400" dirty="0">
                <a:solidFill>
                  <a:schemeClr val="accent1"/>
                </a:solidFill>
                <a:latin typeface="Liberation Sans"/>
              </a:rPr>
            </a:br>
            <a:r>
              <a:rPr lang="en-GB" sz="2400" dirty="0">
                <a:solidFill>
                  <a:schemeClr val="accent1"/>
                </a:solidFill>
                <a:latin typeface="Liberation Sans"/>
              </a:rPr>
              <a:t>	</a:t>
            </a:r>
            <a:r>
              <a:rPr lang="en-GB" sz="2400" dirty="0" smtClean="0">
                <a:solidFill>
                  <a:schemeClr val="accent1"/>
                </a:solidFill>
                <a:latin typeface="Liberation Sans"/>
              </a:rPr>
              <a:t>techniques</a:t>
            </a:r>
          </a:p>
          <a:p>
            <a:pPr lvl="1" eaLnBrk="0" hangingPunct="0">
              <a:buFontTx/>
              <a:buChar char="—"/>
            </a:pPr>
            <a:endParaRPr lang="en-GB" sz="800" dirty="0">
              <a:solidFill>
                <a:schemeClr val="accent1"/>
              </a:solidFill>
              <a:latin typeface="Liberation Sans"/>
            </a:endParaRPr>
          </a:p>
          <a:p>
            <a:pPr lvl="1" eaLnBrk="0" hangingPunct="0">
              <a:buFontTx/>
              <a:buChar char="—"/>
            </a:pPr>
            <a:r>
              <a:rPr lang="en-GB" sz="2400" dirty="0">
                <a:solidFill>
                  <a:schemeClr val="accent1"/>
                </a:solidFill>
                <a:latin typeface="Liberation Sans"/>
              </a:rPr>
              <a:t> Can give </a:t>
            </a:r>
            <a:r>
              <a:rPr lang="en-GB" sz="2400" dirty="0" smtClean="0">
                <a:solidFill>
                  <a:schemeClr val="accent1"/>
                </a:solidFill>
                <a:latin typeface="Liberation Sans"/>
              </a:rPr>
              <a:t>quantitative </a:t>
            </a:r>
            <a:r>
              <a:rPr lang="en-GB" sz="2400" dirty="0">
                <a:solidFill>
                  <a:schemeClr val="accent1"/>
                </a:solidFill>
                <a:latin typeface="Liberation Sans"/>
              </a:rPr>
              <a:t>or qualitative </a:t>
            </a:r>
            <a:r>
              <a:rPr lang="en-GB" sz="2400" dirty="0" smtClean="0">
                <a:solidFill>
                  <a:schemeClr val="accent1"/>
                </a:solidFill>
                <a:latin typeface="Liberation Sans"/>
              </a:rPr>
              <a:t>data</a:t>
            </a:r>
          </a:p>
          <a:p>
            <a:pPr lvl="1" eaLnBrk="0" hangingPunct="0">
              <a:buFontTx/>
              <a:buChar char="—"/>
            </a:pPr>
            <a:endParaRPr lang="en-GB" sz="800" dirty="0">
              <a:solidFill>
                <a:schemeClr val="accent1"/>
              </a:solidFill>
              <a:latin typeface="Liberation Sans"/>
            </a:endParaRPr>
          </a:p>
          <a:p>
            <a:pPr lvl="1" eaLnBrk="0" hangingPunct="0">
              <a:buFontTx/>
              <a:buChar char="—"/>
            </a:pPr>
            <a:r>
              <a:rPr lang="en-GB" sz="2400" dirty="0">
                <a:solidFill>
                  <a:schemeClr val="accent1"/>
                </a:solidFill>
                <a:latin typeface="Liberation Sans"/>
              </a:rPr>
              <a:t> Good for answering specific questions from </a:t>
            </a:r>
            <a:br>
              <a:rPr lang="en-GB" sz="2400" dirty="0">
                <a:solidFill>
                  <a:schemeClr val="accent1"/>
                </a:solidFill>
                <a:latin typeface="Liberation Sans"/>
              </a:rPr>
            </a:br>
            <a:r>
              <a:rPr lang="en-GB" sz="2400" dirty="0">
                <a:solidFill>
                  <a:schemeClr val="accent1"/>
                </a:solidFill>
                <a:latin typeface="Liberation Sans"/>
              </a:rPr>
              <a:t>	a large, dispersed group of people</a:t>
            </a:r>
          </a:p>
          <a:p>
            <a:pPr eaLnBrk="0" hangingPunct="0">
              <a:lnSpc>
                <a:spcPct val="140000"/>
              </a:lnSpc>
            </a:pPr>
            <a:r>
              <a:rPr lang="en-GB" sz="2800" dirty="0">
                <a:solidFill>
                  <a:srgbClr val="7030A0"/>
                </a:solidFill>
                <a:latin typeface="Liberation Sans"/>
              </a:rPr>
              <a:t>Researching similar products:</a:t>
            </a:r>
          </a:p>
          <a:p>
            <a:pPr lvl="1" eaLnBrk="0" hangingPunct="0">
              <a:lnSpc>
                <a:spcPct val="140000"/>
              </a:lnSpc>
              <a:buFontTx/>
              <a:buChar char="—"/>
            </a:pPr>
            <a:r>
              <a:rPr lang="en-GB" sz="2400" dirty="0">
                <a:solidFill>
                  <a:schemeClr val="accent1"/>
                </a:solidFill>
                <a:latin typeface="Liberation Sans"/>
              </a:rPr>
              <a:t> Good for prompting requirements</a:t>
            </a:r>
          </a:p>
          <a:p>
            <a:endParaRPr lang="en-US" dirty="0">
              <a:solidFill>
                <a:srgbClr val="000000"/>
              </a:solidFill>
              <a:latin typeface="Liberation Sans"/>
            </a:endParaRPr>
          </a:p>
          <a:p>
            <a:endParaRPr lang="en-US" dirty="0">
              <a:latin typeface="Liberation Sans"/>
            </a:endParaRPr>
          </a:p>
        </p:txBody>
      </p:sp>
      <p:sp>
        <p:nvSpPr>
          <p:cNvPr id="2150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150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150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150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1512" name="Rectangle 8"/>
          <p:cNvSpPr>
            <a:spLocks noChangeArrowheads="1"/>
          </p:cNvSpPr>
          <p:nvPr/>
        </p:nvSpPr>
        <p:spPr bwMode="auto">
          <a:xfrm>
            <a:off x="984250" y="1268760"/>
            <a:ext cx="81597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algn="ctr" eaLnBrk="0" hangingPunct="0"/>
            <a:endParaRPr lang="en-US" sz="2400" dirty="0">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13</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513219997"/>
      </p:ext>
    </p:extLst>
  </p:cSld>
  <p:clrMapOvr>
    <a:masterClrMapping/>
  </p:clrMapOvr>
  <p:transition advTm="1043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6"/>
          <p:cNvSpPr>
            <a:spLocks noGrp="1" noChangeArrowheads="1"/>
          </p:cNvSpPr>
          <p:nvPr>
            <p:ph type="title"/>
          </p:nvPr>
        </p:nvSpPr>
        <p:spPr>
          <a:xfrm>
            <a:off x="494761" y="462699"/>
            <a:ext cx="8154477"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a:latin typeface="Liberation Sans"/>
              </a:rPr>
              <a:t>Data gathering for requirements</a:t>
            </a:r>
          </a:p>
        </p:txBody>
      </p:sp>
      <p:sp>
        <p:nvSpPr>
          <p:cNvPr id="22535" name="Rectangle 7"/>
          <p:cNvSpPr>
            <a:spLocks noGrp="1" noChangeArrowheads="1"/>
          </p:cNvSpPr>
          <p:nvPr>
            <p:ph idx="1"/>
          </p:nvPr>
        </p:nvSpPr>
        <p:spPr>
          <a:xfrm>
            <a:off x="395536" y="1484784"/>
            <a:ext cx="8229600"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20000"/>
          </a:bodyPr>
          <a:lstStyle/>
          <a:p>
            <a:pPr eaLnBrk="0" hangingPunct="0">
              <a:spcBef>
                <a:spcPts val="600"/>
              </a:spcBef>
            </a:pPr>
            <a:r>
              <a:rPr lang="en-GB" sz="2800" dirty="0">
                <a:solidFill>
                  <a:srgbClr val="7030A0"/>
                </a:solidFill>
                <a:latin typeface="Liberation Sans"/>
              </a:rPr>
              <a:t>Direct observation</a:t>
            </a:r>
            <a:r>
              <a:rPr lang="en-GB" sz="2800" dirty="0" smtClean="0">
                <a:solidFill>
                  <a:srgbClr val="7030A0"/>
                </a:solidFill>
                <a:latin typeface="Liberation Sans"/>
              </a:rPr>
              <a:t>:</a:t>
            </a:r>
          </a:p>
          <a:p>
            <a:pPr eaLnBrk="0" hangingPunct="0">
              <a:spcBef>
                <a:spcPts val="600"/>
              </a:spcBef>
            </a:pPr>
            <a:endParaRPr lang="en-GB" sz="800" dirty="0">
              <a:solidFill>
                <a:srgbClr val="7030A0"/>
              </a:solidFill>
              <a:latin typeface="Liberation Sans"/>
            </a:endParaRPr>
          </a:p>
          <a:p>
            <a:pPr lvl="1" eaLnBrk="0" hangingPunct="0">
              <a:spcBef>
                <a:spcPts val="600"/>
              </a:spcBef>
              <a:buFontTx/>
              <a:buChar char="—"/>
            </a:pPr>
            <a:r>
              <a:rPr lang="en-GB" sz="2400" dirty="0">
                <a:solidFill>
                  <a:schemeClr val="accent1"/>
                </a:solidFill>
                <a:latin typeface="Liberation Sans"/>
              </a:rPr>
              <a:t> Gain insights into stakeholders</a:t>
            </a:r>
            <a:r>
              <a:rPr lang="ja-JP" altLang="en-GB" sz="2400" dirty="0">
                <a:solidFill>
                  <a:schemeClr val="accent1"/>
                </a:solidFill>
                <a:latin typeface="Liberation Sans"/>
              </a:rPr>
              <a:t>’</a:t>
            </a:r>
            <a:r>
              <a:rPr lang="en-GB" sz="2400" dirty="0">
                <a:solidFill>
                  <a:schemeClr val="accent1"/>
                </a:solidFill>
                <a:latin typeface="Liberation Sans"/>
              </a:rPr>
              <a:t> tasks </a:t>
            </a:r>
            <a:endParaRPr lang="en-GB" sz="2400" dirty="0" smtClean="0">
              <a:solidFill>
                <a:schemeClr val="accent1"/>
              </a:solidFill>
              <a:latin typeface="Liberation Sans"/>
            </a:endParaRPr>
          </a:p>
          <a:p>
            <a:pPr lvl="1" eaLnBrk="0" hangingPunct="0">
              <a:spcBef>
                <a:spcPts val="600"/>
              </a:spcBef>
              <a:buFontTx/>
              <a:buChar char="—"/>
            </a:pPr>
            <a:endParaRPr lang="en-GB" sz="900" dirty="0">
              <a:solidFill>
                <a:schemeClr val="accent1"/>
              </a:solidFill>
              <a:latin typeface="Liberation Sans"/>
            </a:endParaRPr>
          </a:p>
          <a:p>
            <a:pPr lvl="1" eaLnBrk="0" hangingPunct="0">
              <a:spcBef>
                <a:spcPts val="600"/>
              </a:spcBef>
              <a:buFontTx/>
              <a:buChar char="—"/>
            </a:pPr>
            <a:r>
              <a:rPr lang="en-GB" sz="2400" dirty="0">
                <a:solidFill>
                  <a:schemeClr val="accent1"/>
                </a:solidFill>
                <a:latin typeface="Liberation Sans"/>
              </a:rPr>
              <a:t> Good for understanding the nature and </a:t>
            </a:r>
            <a:br>
              <a:rPr lang="en-GB" sz="2400" dirty="0">
                <a:solidFill>
                  <a:schemeClr val="accent1"/>
                </a:solidFill>
                <a:latin typeface="Liberation Sans"/>
              </a:rPr>
            </a:br>
            <a:r>
              <a:rPr lang="en-GB" sz="2400" dirty="0">
                <a:solidFill>
                  <a:schemeClr val="accent1"/>
                </a:solidFill>
                <a:latin typeface="Liberation Sans"/>
              </a:rPr>
              <a:t>	context of the </a:t>
            </a:r>
            <a:r>
              <a:rPr lang="en-GB" sz="2400" dirty="0" smtClean="0">
                <a:solidFill>
                  <a:schemeClr val="accent1"/>
                </a:solidFill>
                <a:latin typeface="Liberation Sans"/>
              </a:rPr>
              <a:t>tasks</a:t>
            </a:r>
          </a:p>
          <a:p>
            <a:pPr lvl="1" eaLnBrk="0" hangingPunct="0">
              <a:spcBef>
                <a:spcPts val="600"/>
              </a:spcBef>
              <a:buFontTx/>
              <a:buChar char="—"/>
            </a:pPr>
            <a:endParaRPr lang="en-GB" sz="900" dirty="0">
              <a:solidFill>
                <a:schemeClr val="accent1"/>
              </a:solidFill>
              <a:latin typeface="Liberation Sans"/>
            </a:endParaRPr>
          </a:p>
          <a:p>
            <a:pPr lvl="1" eaLnBrk="0" hangingPunct="0">
              <a:spcBef>
                <a:spcPts val="600"/>
              </a:spcBef>
              <a:buFontTx/>
              <a:buChar char="—"/>
            </a:pPr>
            <a:r>
              <a:rPr lang="en-GB" sz="2400" dirty="0">
                <a:solidFill>
                  <a:schemeClr val="accent1"/>
                </a:solidFill>
                <a:latin typeface="Liberation Sans"/>
              </a:rPr>
              <a:t> But, it requires time and commitment </a:t>
            </a:r>
            <a:br>
              <a:rPr lang="en-GB" sz="2400" dirty="0">
                <a:solidFill>
                  <a:schemeClr val="accent1"/>
                </a:solidFill>
                <a:latin typeface="Liberation Sans"/>
              </a:rPr>
            </a:br>
            <a:r>
              <a:rPr lang="en-GB" sz="2400" dirty="0">
                <a:solidFill>
                  <a:schemeClr val="accent1"/>
                </a:solidFill>
                <a:latin typeface="Liberation Sans"/>
              </a:rPr>
              <a:t>	from a member of the design team, and </a:t>
            </a:r>
            <a:br>
              <a:rPr lang="en-GB" sz="2400" dirty="0">
                <a:solidFill>
                  <a:schemeClr val="accent1"/>
                </a:solidFill>
                <a:latin typeface="Liberation Sans"/>
              </a:rPr>
            </a:br>
            <a:r>
              <a:rPr lang="en-GB" sz="2400" dirty="0">
                <a:solidFill>
                  <a:schemeClr val="accent1"/>
                </a:solidFill>
                <a:latin typeface="Liberation Sans"/>
              </a:rPr>
              <a:t>	it can result in a huge amount of </a:t>
            </a:r>
            <a:r>
              <a:rPr lang="en-GB" sz="2400" dirty="0" smtClean="0">
                <a:solidFill>
                  <a:schemeClr val="accent1"/>
                </a:solidFill>
                <a:latin typeface="Liberation Sans"/>
              </a:rPr>
              <a:t>data</a:t>
            </a:r>
          </a:p>
          <a:p>
            <a:pPr lvl="1" eaLnBrk="0" hangingPunct="0">
              <a:spcBef>
                <a:spcPts val="600"/>
              </a:spcBef>
              <a:buFontTx/>
              <a:buChar char="—"/>
            </a:pPr>
            <a:endParaRPr lang="en-GB" sz="900" dirty="0">
              <a:solidFill>
                <a:schemeClr val="accent1"/>
              </a:solidFill>
              <a:latin typeface="Liberation Sans"/>
            </a:endParaRPr>
          </a:p>
          <a:p>
            <a:pPr eaLnBrk="0" hangingPunct="0">
              <a:spcBef>
                <a:spcPts val="600"/>
              </a:spcBef>
            </a:pPr>
            <a:r>
              <a:rPr lang="en-US" sz="2800" dirty="0">
                <a:solidFill>
                  <a:srgbClr val="7030A0"/>
                </a:solidFill>
                <a:latin typeface="Liberation Sans"/>
              </a:rPr>
              <a:t>Indirect observation</a:t>
            </a:r>
            <a:r>
              <a:rPr lang="en-US" sz="2800" dirty="0" smtClean="0">
                <a:solidFill>
                  <a:srgbClr val="7030A0"/>
                </a:solidFill>
                <a:latin typeface="Liberation Sans"/>
              </a:rPr>
              <a:t>:</a:t>
            </a:r>
          </a:p>
          <a:p>
            <a:pPr marL="0" indent="0" eaLnBrk="0" hangingPunct="0">
              <a:spcBef>
                <a:spcPts val="600"/>
              </a:spcBef>
              <a:buNone/>
            </a:pPr>
            <a:endParaRPr lang="en-US" sz="900" dirty="0">
              <a:solidFill>
                <a:srgbClr val="7030A0"/>
              </a:solidFill>
              <a:latin typeface="Liberation Sans"/>
            </a:endParaRPr>
          </a:p>
          <a:p>
            <a:pPr lvl="1" eaLnBrk="0" hangingPunct="0">
              <a:spcBef>
                <a:spcPts val="600"/>
              </a:spcBef>
              <a:buFontTx/>
              <a:buChar char="—"/>
            </a:pPr>
            <a:r>
              <a:rPr lang="en-US" sz="2400" dirty="0">
                <a:solidFill>
                  <a:schemeClr val="accent1"/>
                </a:solidFill>
                <a:latin typeface="Liberation Sans"/>
              </a:rPr>
              <a:t> Not often used in requirements </a:t>
            </a:r>
            <a:r>
              <a:rPr lang="en-US" sz="2400" dirty="0" smtClean="0">
                <a:solidFill>
                  <a:schemeClr val="accent1"/>
                </a:solidFill>
                <a:latin typeface="Liberation Sans"/>
              </a:rPr>
              <a:t>activity</a:t>
            </a:r>
          </a:p>
          <a:p>
            <a:pPr lvl="1" eaLnBrk="0" hangingPunct="0">
              <a:spcBef>
                <a:spcPts val="600"/>
              </a:spcBef>
              <a:buFontTx/>
              <a:buChar char="—"/>
            </a:pPr>
            <a:endParaRPr lang="en-US" sz="900" dirty="0">
              <a:solidFill>
                <a:schemeClr val="accent1"/>
              </a:solidFill>
              <a:latin typeface="Liberation Sans"/>
            </a:endParaRPr>
          </a:p>
          <a:p>
            <a:pPr lvl="1" eaLnBrk="0" hangingPunct="0">
              <a:spcBef>
                <a:spcPts val="600"/>
              </a:spcBef>
              <a:buFontTx/>
              <a:buChar char="—"/>
            </a:pPr>
            <a:r>
              <a:rPr lang="en-US" sz="2400" dirty="0">
                <a:solidFill>
                  <a:schemeClr val="accent1"/>
                </a:solidFill>
                <a:latin typeface="Liberation Sans"/>
              </a:rPr>
              <a:t> Good for logging current tasks</a:t>
            </a:r>
          </a:p>
          <a:p>
            <a:endParaRPr lang="en-US" dirty="0">
              <a:solidFill>
                <a:srgbClr val="000000"/>
              </a:solidFill>
              <a:latin typeface="Liberation Sans"/>
            </a:endParaRPr>
          </a:p>
          <a:p>
            <a:endParaRPr lang="en-US" dirty="0">
              <a:latin typeface="Liberation Sans"/>
            </a:endParaRPr>
          </a:p>
        </p:txBody>
      </p:sp>
      <p:sp>
        <p:nvSpPr>
          <p:cNvPr id="2253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253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253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253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14</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026988798"/>
      </p:ext>
    </p:extLst>
  </p:cSld>
  <p:clrMapOvr>
    <a:masterClrMapping/>
  </p:clrMapOvr>
  <p:transition advTm="448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6"/>
          <p:cNvSpPr>
            <a:spLocks noGrp="1" noChangeArrowheads="1"/>
          </p:cNvSpPr>
          <p:nvPr>
            <p:ph type="title"/>
          </p:nvPr>
        </p:nvSpPr>
        <p:spPr>
          <a:xfrm>
            <a:off x="494761" y="188640"/>
            <a:ext cx="8154477"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Data gathering for requirements</a:t>
            </a:r>
          </a:p>
        </p:txBody>
      </p:sp>
      <p:sp>
        <p:nvSpPr>
          <p:cNvPr id="23559"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2355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355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355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355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3560" name="Rectangle 8"/>
          <p:cNvSpPr>
            <a:spLocks noChangeArrowheads="1"/>
          </p:cNvSpPr>
          <p:nvPr/>
        </p:nvSpPr>
        <p:spPr bwMode="auto">
          <a:xfrm>
            <a:off x="773112" y="908720"/>
            <a:ext cx="784383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buFontTx/>
              <a:buChar char="•"/>
            </a:pPr>
            <a:endParaRPr lang="en-GB" sz="900" dirty="0">
              <a:latin typeface="Liberation Sans"/>
            </a:endParaRPr>
          </a:p>
          <a:p>
            <a:pPr eaLnBrk="0" hangingPunct="0">
              <a:spcBef>
                <a:spcPts val="600"/>
              </a:spcBef>
            </a:pPr>
            <a:r>
              <a:rPr lang="en-GB" sz="2600" dirty="0">
                <a:solidFill>
                  <a:srgbClr val="7030A0"/>
                </a:solidFill>
                <a:latin typeface="Liberation Sans"/>
              </a:rPr>
              <a:t>Studying documentation: </a:t>
            </a:r>
            <a:endParaRPr lang="en-GB" sz="2600" dirty="0" smtClean="0">
              <a:solidFill>
                <a:srgbClr val="7030A0"/>
              </a:solidFill>
              <a:latin typeface="Liberation Sans"/>
            </a:endParaRPr>
          </a:p>
          <a:p>
            <a:pPr eaLnBrk="0" hangingPunct="0">
              <a:spcBef>
                <a:spcPts val="600"/>
              </a:spcBef>
            </a:pPr>
            <a:endParaRPr lang="en-GB" sz="600" dirty="0">
              <a:solidFill>
                <a:srgbClr val="7030A0"/>
              </a:solidFill>
              <a:latin typeface="Liberation Sans"/>
            </a:endParaRPr>
          </a:p>
          <a:p>
            <a:pPr lvl="1" eaLnBrk="0" hangingPunct="0">
              <a:spcBef>
                <a:spcPts val="600"/>
              </a:spcBef>
              <a:buFontTx/>
              <a:buChar char="—"/>
            </a:pPr>
            <a:r>
              <a:rPr lang="en-GB" sz="2200" dirty="0">
                <a:solidFill>
                  <a:schemeClr val="accent1"/>
                </a:solidFill>
                <a:latin typeface="Liberation Sans"/>
              </a:rPr>
              <a:t> Procedures and rules are often written </a:t>
            </a:r>
            <a:br>
              <a:rPr lang="en-GB" sz="2200" dirty="0">
                <a:solidFill>
                  <a:schemeClr val="accent1"/>
                </a:solidFill>
                <a:latin typeface="Liberation Sans"/>
              </a:rPr>
            </a:br>
            <a:r>
              <a:rPr lang="en-GB" sz="2200" dirty="0">
                <a:solidFill>
                  <a:schemeClr val="accent1"/>
                </a:solidFill>
                <a:latin typeface="Liberation Sans"/>
              </a:rPr>
              <a:t>	down in manuals </a:t>
            </a:r>
            <a:endParaRPr lang="en-GB" sz="2200" dirty="0" smtClean="0">
              <a:solidFill>
                <a:schemeClr val="accent1"/>
              </a:solidFill>
              <a:latin typeface="Liberation Sans"/>
            </a:endParaRPr>
          </a:p>
          <a:p>
            <a:pPr lvl="1" eaLnBrk="0" hangingPunct="0">
              <a:spcBef>
                <a:spcPts val="600"/>
              </a:spcBef>
              <a:buFontTx/>
              <a:buChar char="—"/>
            </a:pPr>
            <a:endParaRPr lang="en-GB" sz="600" dirty="0">
              <a:solidFill>
                <a:schemeClr val="accent1"/>
              </a:solidFill>
              <a:latin typeface="Liberation Sans"/>
            </a:endParaRPr>
          </a:p>
          <a:p>
            <a:pPr lvl="1" eaLnBrk="0" hangingPunct="0">
              <a:spcBef>
                <a:spcPts val="600"/>
              </a:spcBef>
              <a:buFontTx/>
              <a:buChar char="—"/>
            </a:pPr>
            <a:r>
              <a:rPr lang="en-GB" sz="2200" dirty="0">
                <a:solidFill>
                  <a:schemeClr val="accent1"/>
                </a:solidFill>
                <a:latin typeface="Liberation Sans"/>
              </a:rPr>
              <a:t> Good source of data about the steps </a:t>
            </a:r>
            <a:br>
              <a:rPr lang="en-GB" sz="2200" dirty="0">
                <a:solidFill>
                  <a:schemeClr val="accent1"/>
                </a:solidFill>
                <a:latin typeface="Liberation Sans"/>
              </a:rPr>
            </a:br>
            <a:r>
              <a:rPr lang="en-GB" sz="2200" dirty="0">
                <a:solidFill>
                  <a:schemeClr val="accent1"/>
                </a:solidFill>
                <a:latin typeface="Liberation Sans"/>
              </a:rPr>
              <a:t>	involved in an activity, and any 		</a:t>
            </a:r>
            <a:br>
              <a:rPr lang="en-GB" sz="2200" dirty="0">
                <a:solidFill>
                  <a:schemeClr val="accent1"/>
                </a:solidFill>
                <a:latin typeface="Liberation Sans"/>
              </a:rPr>
            </a:br>
            <a:r>
              <a:rPr lang="en-GB" sz="2200" dirty="0">
                <a:solidFill>
                  <a:schemeClr val="accent1"/>
                </a:solidFill>
                <a:latin typeface="Liberation Sans"/>
              </a:rPr>
              <a:t>	regulations governing a </a:t>
            </a:r>
            <a:r>
              <a:rPr lang="en-GB" sz="2200" dirty="0" smtClean="0">
                <a:solidFill>
                  <a:schemeClr val="accent1"/>
                </a:solidFill>
                <a:latin typeface="Liberation Sans"/>
              </a:rPr>
              <a:t>task</a:t>
            </a:r>
          </a:p>
          <a:p>
            <a:pPr lvl="1" eaLnBrk="0" hangingPunct="0">
              <a:spcBef>
                <a:spcPts val="600"/>
              </a:spcBef>
              <a:buFontTx/>
              <a:buChar char="—"/>
            </a:pPr>
            <a:endParaRPr lang="en-GB" sz="600" dirty="0">
              <a:solidFill>
                <a:schemeClr val="accent1"/>
              </a:solidFill>
              <a:latin typeface="Liberation Sans"/>
            </a:endParaRPr>
          </a:p>
          <a:p>
            <a:pPr lvl="1" eaLnBrk="0" hangingPunct="0">
              <a:spcBef>
                <a:spcPts val="600"/>
              </a:spcBef>
              <a:buFontTx/>
              <a:buChar char="—"/>
            </a:pPr>
            <a:r>
              <a:rPr lang="en-GB" sz="2200" dirty="0">
                <a:solidFill>
                  <a:schemeClr val="accent1"/>
                </a:solidFill>
                <a:latin typeface="Liberation Sans"/>
              </a:rPr>
              <a:t> Not to be used in </a:t>
            </a:r>
            <a:r>
              <a:rPr lang="en-GB" sz="2200" dirty="0" smtClean="0">
                <a:solidFill>
                  <a:schemeClr val="accent1"/>
                </a:solidFill>
                <a:latin typeface="Liberation Sans"/>
              </a:rPr>
              <a:t>isolation</a:t>
            </a:r>
          </a:p>
          <a:p>
            <a:pPr lvl="1" eaLnBrk="0" hangingPunct="0">
              <a:spcBef>
                <a:spcPts val="600"/>
              </a:spcBef>
              <a:buFontTx/>
              <a:buChar char="—"/>
            </a:pPr>
            <a:endParaRPr lang="en-GB" sz="600" dirty="0">
              <a:solidFill>
                <a:schemeClr val="accent1"/>
              </a:solidFill>
              <a:latin typeface="Liberation Sans"/>
            </a:endParaRPr>
          </a:p>
          <a:p>
            <a:pPr lvl="1" eaLnBrk="0" hangingPunct="0">
              <a:spcBef>
                <a:spcPts val="600"/>
              </a:spcBef>
              <a:buFontTx/>
              <a:buChar char="—"/>
            </a:pPr>
            <a:r>
              <a:rPr lang="en-GB" sz="2200" dirty="0">
                <a:solidFill>
                  <a:schemeClr val="accent1"/>
                </a:solidFill>
                <a:latin typeface="Liberation Sans"/>
              </a:rPr>
              <a:t> Good for understanding legislation, and </a:t>
            </a:r>
            <a:br>
              <a:rPr lang="en-GB" sz="2200" dirty="0">
                <a:solidFill>
                  <a:schemeClr val="accent1"/>
                </a:solidFill>
                <a:latin typeface="Liberation Sans"/>
              </a:rPr>
            </a:br>
            <a:r>
              <a:rPr lang="en-GB" sz="2200" dirty="0">
                <a:solidFill>
                  <a:schemeClr val="accent1"/>
                </a:solidFill>
                <a:latin typeface="Liberation Sans"/>
              </a:rPr>
              <a:t>	getting background </a:t>
            </a:r>
            <a:r>
              <a:rPr lang="en-GB" sz="2200" dirty="0" smtClean="0">
                <a:solidFill>
                  <a:schemeClr val="accent1"/>
                </a:solidFill>
                <a:latin typeface="Liberation Sans"/>
              </a:rPr>
              <a:t>information</a:t>
            </a:r>
          </a:p>
          <a:p>
            <a:pPr lvl="1" eaLnBrk="0" hangingPunct="0">
              <a:spcBef>
                <a:spcPts val="600"/>
              </a:spcBef>
              <a:buFontTx/>
              <a:buChar char="—"/>
            </a:pPr>
            <a:endParaRPr lang="en-GB" sz="600" dirty="0">
              <a:solidFill>
                <a:schemeClr val="accent1"/>
              </a:solidFill>
              <a:latin typeface="Liberation Sans"/>
            </a:endParaRPr>
          </a:p>
          <a:p>
            <a:pPr lvl="1" eaLnBrk="0" hangingPunct="0">
              <a:spcBef>
                <a:spcPts val="600"/>
              </a:spcBef>
              <a:buFontTx/>
              <a:buChar char="—"/>
            </a:pPr>
            <a:r>
              <a:rPr lang="en-GB" sz="2200" dirty="0">
                <a:solidFill>
                  <a:schemeClr val="accent1"/>
                </a:solidFill>
                <a:latin typeface="Liberation Sans"/>
              </a:rPr>
              <a:t> No stakeholder time, which is a limiting </a:t>
            </a:r>
            <a:br>
              <a:rPr lang="en-GB" sz="2200" dirty="0">
                <a:solidFill>
                  <a:schemeClr val="accent1"/>
                </a:solidFill>
                <a:latin typeface="Liberation Sans"/>
              </a:rPr>
            </a:br>
            <a:r>
              <a:rPr lang="en-GB" sz="2200" dirty="0">
                <a:solidFill>
                  <a:schemeClr val="accent1"/>
                </a:solidFill>
                <a:latin typeface="Liberation Sans"/>
              </a:rPr>
              <a:t>	factor on the other techniques</a:t>
            </a:r>
          </a:p>
          <a:p>
            <a:pPr eaLnBrk="0" hangingPunct="0">
              <a:spcBef>
                <a:spcPts val="600"/>
              </a:spcBef>
            </a:pPr>
            <a:r>
              <a:rPr lang="en-GB" sz="2800" dirty="0">
                <a:latin typeface="Liberation Sans"/>
              </a:rPr>
              <a:t> </a:t>
            </a:r>
            <a:endParaRPr lang="en-US" sz="2800" dirty="0">
              <a:latin typeface="Liberation Sans"/>
            </a:endParaRPr>
          </a:p>
          <a:p>
            <a:pPr eaLnBrk="0" hangingPunct="0"/>
            <a:r>
              <a:rPr lang="en-US" sz="2800" dirty="0">
                <a:latin typeface="Liberation Sans"/>
              </a:rPr>
              <a:t>		</a:t>
            </a:r>
            <a:endParaRPr lang="en-US" sz="2800" dirty="0">
              <a:solidFill>
                <a:srgbClr val="000000"/>
              </a:solidFill>
              <a:latin typeface="Liberation Sans"/>
            </a:endParaRPr>
          </a:p>
          <a:p>
            <a:pPr algn="ctr" eaLnBrk="0" hangingPunct="0"/>
            <a:endParaRPr lang="en-US" sz="2800" dirty="0">
              <a:latin typeface="Liberation Sans"/>
            </a:endParaRPr>
          </a:p>
          <a:p>
            <a:pPr algn="ctr" eaLnBrk="0" hangingPunct="0"/>
            <a:endParaRPr lang="en-US" sz="2800" dirty="0">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15</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679462193"/>
      </p:ext>
    </p:extLst>
  </p:cSld>
  <p:clrMapOvr>
    <a:masterClrMapping/>
  </p:clrMapOvr>
  <p:transition advTm="717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741" y="188640"/>
            <a:ext cx="8229600" cy="1143000"/>
          </a:xfrm>
        </p:spPr>
        <p:txBody>
          <a:bodyPr>
            <a:normAutofit/>
          </a:bodyPr>
          <a:lstStyle/>
          <a:p>
            <a:r>
              <a:rPr lang="en-US" dirty="0">
                <a:solidFill>
                  <a:srgbClr val="E46C0A"/>
                </a:solidFill>
                <a:latin typeface="Liberation Sans"/>
              </a:rPr>
              <a:t>Contextual </a:t>
            </a:r>
            <a:r>
              <a:rPr lang="en-US" dirty="0" smtClean="0">
                <a:solidFill>
                  <a:srgbClr val="E46C0A"/>
                </a:solidFill>
                <a:latin typeface="Liberation Sans"/>
              </a:rPr>
              <a:t>Inquiry</a:t>
            </a:r>
            <a:endParaRPr lang="en-US" dirty="0">
              <a:solidFill>
                <a:srgbClr val="E46C0A"/>
              </a:solidFill>
              <a:latin typeface="Liberation Sans"/>
            </a:endParaRPr>
          </a:p>
        </p:txBody>
      </p:sp>
      <p:sp>
        <p:nvSpPr>
          <p:cNvPr id="3" name="Content Placeholder 2"/>
          <p:cNvSpPr>
            <a:spLocks noGrp="1"/>
          </p:cNvSpPr>
          <p:nvPr>
            <p:ph idx="1"/>
          </p:nvPr>
        </p:nvSpPr>
        <p:spPr>
          <a:xfrm>
            <a:off x="611560" y="1268760"/>
            <a:ext cx="8229600" cy="4979640"/>
          </a:xfrm>
        </p:spPr>
        <p:txBody>
          <a:bodyPr>
            <a:normAutofit fontScale="85000" lnSpcReduction="20000"/>
          </a:bodyPr>
          <a:lstStyle/>
          <a:p>
            <a:pPr marL="358775" indent="-271463" eaLnBrk="0" hangingPunct="0">
              <a:lnSpc>
                <a:spcPct val="120000"/>
              </a:lnSpc>
              <a:buFontTx/>
              <a:buChar char="•"/>
            </a:pPr>
            <a:r>
              <a:rPr lang="en-US" sz="2600" dirty="0">
                <a:solidFill>
                  <a:srgbClr val="7030A0"/>
                </a:solidFill>
                <a:latin typeface="Liberation Sans"/>
              </a:rPr>
              <a:t>An approach to ethnographic study where user is expert, designer is </a:t>
            </a:r>
            <a:r>
              <a:rPr lang="en-US" sz="2600" dirty="0" smtClean="0">
                <a:solidFill>
                  <a:srgbClr val="7030A0"/>
                </a:solidFill>
                <a:latin typeface="Liberation Sans"/>
              </a:rPr>
              <a:t>apprentice</a:t>
            </a:r>
          </a:p>
          <a:p>
            <a:pPr marL="358775" indent="-271463" eaLnBrk="0" hangingPunct="0">
              <a:lnSpc>
                <a:spcPct val="120000"/>
              </a:lnSpc>
              <a:buFontTx/>
              <a:buChar char="•"/>
            </a:pPr>
            <a:endParaRPr lang="en-US" sz="900" dirty="0">
              <a:solidFill>
                <a:srgbClr val="7030A0"/>
              </a:solidFill>
              <a:latin typeface="Liberation Sans"/>
            </a:endParaRPr>
          </a:p>
          <a:p>
            <a:pPr marL="358775" indent="-271463" eaLnBrk="0" hangingPunct="0">
              <a:lnSpc>
                <a:spcPct val="120000"/>
              </a:lnSpc>
              <a:buFontTx/>
              <a:buChar char="•"/>
            </a:pPr>
            <a:r>
              <a:rPr lang="en-US" sz="2600" dirty="0">
                <a:solidFill>
                  <a:srgbClr val="7030A0"/>
                </a:solidFill>
                <a:latin typeface="Liberation Sans"/>
              </a:rPr>
              <a:t>A form of interview, </a:t>
            </a:r>
            <a:r>
              <a:rPr lang="en-US" sz="2600" dirty="0" smtClean="0">
                <a:solidFill>
                  <a:srgbClr val="7030A0"/>
                </a:solidFill>
                <a:latin typeface="Liberation Sans"/>
              </a:rPr>
              <a:t>but</a:t>
            </a:r>
          </a:p>
          <a:p>
            <a:pPr marL="358775" indent="-271463" eaLnBrk="0" hangingPunct="0">
              <a:lnSpc>
                <a:spcPct val="120000"/>
              </a:lnSpc>
              <a:buFontTx/>
              <a:buChar char="•"/>
            </a:pPr>
            <a:endParaRPr lang="en-US" sz="500" dirty="0">
              <a:solidFill>
                <a:srgbClr val="7030A0"/>
              </a:solidFill>
              <a:latin typeface="Liberation Sans"/>
            </a:endParaRPr>
          </a:p>
          <a:p>
            <a:pPr marL="630238" lvl="1" indent="-92075" eaLnBrk="0" hangingPunct="0">
              <a:lnSpc>
                <a:spcPct val="120000"/>
              </a:lnSpc>
              <a:buFontTx/>
              <a:buChar char="—"/>
            </a:pPr>
            <a:r>
              <a:rPr lang="en-US" sz="2400" dirty="0">
                <a:solidFill>
                  <a:schemeClr val="accent1"/>
                </a:solidFill>
                <a:latin typeface="Liberation Sans"/>
              </a:rPr>
              <a:t> at users’ workplace (workstation</a:t>
            </a:r>
            <a:r>
              <a:rPr lang="en-US" sz="2400" dirty="0" smtClean="0">
                <a:solidFill>
                  <a:schemeClr val="accent1"/>
                </a:solidFill>
                <a:latin typeface="Liberation Sans"/>
              </a:rPr>
              <a:t>)</a:t>
            </a:r>
          </a:p>
          <a:p>
            <a:pPr marL="630238" lvl="1" indent="-92075" eaLnBrk="0" hangingPunct="0">
              <a:lnSpc>
                <a:spcPct val="120000"/>
              </a:lnSpc>
              <a:buFontTx/>
              <a:buChar char="—"/>
            </a:pPr>
            <a:endParaRPr lang="en-US" sz="600" dirty="0">
              <a:solidFill>
                <a:schemeClr val="accent1"/>
              </a:solidFill>
              <a:latin typeface="Liberation Sans"/>
            </a:endParaRPr>
          </a:p>
          <a:p>
            <a:pPr marL="630238" lvl="1" indent="-92075" eaLnBrk="0" hangingPunct="0">
              <a:lnSpc>
                <a:spcPct val="120000"/>
              </a:lnSpc>
              <a:buFontTx/>
              <a:buChar char="—"/>
            </a:pPr>
            <a:r>
              <a:rPr lang="en-US" sz="2400" dirty="0">
                <a:solidFill>
                  <a:schemeClr val="accent1"/>
                </a:solidFill>
                <a:latin typeface="Liberation Sans"/>
              </a:rPr>
              <a:t> 2 to 3 hours </a:t>
            </a:r>
            <a:r>
              <a:rPr lang="en-US" sz="2400" dirty="0" smtClean="0">
                <a:solidFill>
                  <a:schemeClr val="accent1"/>
                </a:solidFill>
                <a:latin typeface="Liberation Sans"/>
              </a:rPr>
              <a:t>long</a:t>
            </a:r>
          </a:p>
          <a:p>
            <a:pPr marL="630238" lvl="1" indent="-92075" eaLnBrk="0" hangingPunct="0">
              <a:lnSpc>
                <a:spcPct val="120000"/>
              </a:lnSpc>
              <a:buFontTx/>
              <a:buChar char="—"/>
            </a:pPr>
            <a:endParaRPr lang="en-US" sz="900" dirty="0">
              <a:solidFill>
                <a:schemeClr val="accent1"/>
              </a:solidFill>
              <a:latin typeface="Liberation Sans"/>
            </a:endParaRPr>
          </a:p>
          <a:p>
            <a:pPr marL="358775" indent="-271463" eaLnBrk="0" hangingPunct="0">
              <a:lnSpc>
                <a:spcPct val="120000"/>
              </a:lnSpc>
              <a:buFontTx/>
              <a:buChar char="•"/>
            </a:pPr>
            <a:r>
              <a:rPr lang="en-US" sz="2600" dirty="0">
                <a:solidFill>
                  <a:srgbClr val="7030A0"/>
                </a:solidFill>
                <a:latin typeface="Liberation Sans"/>
              </a:rPr>
              <a:t>Four main principles</a:t>
            </a:r>
            <a:r>
              <a:rPr lang="en-US" sz="2600" dirty="0" smtClean="0">
                <a:solidFill>
                  <a:srgbClr val="7030A0"/>
                </a:solidFill>
                <a:latin typeface="Liberation Sans"/>
              </a:rPr>
              <a:t>:</a:t>
            </a:r>
          </a:p>
          <a:p>
            <a:pPr marL="358775" indent="-271463" eaLnBrk="0" hangingPunct="0">
              <a:lnSpc>
                <a:spcPct val="120000"/>
              </a:lnSpc>
              <a:buFontTx/>
              <a:buChar char="•"/>
            </a:pPr>
            <a:endParaRPr lang="en-US" sz="1000" dirty="0">
              <a:solidFill>
                <a:srgbClr val="7030A0"/>
              </a:solidFill>
              <a:latin typeface="Liberation Sans"/>
            </a:endParaRPr>
          </a:p>
          <a:p>
            <a:pPr marL="630238" lvl="1" indent="-92075" eaLnBrk="0" hangingPunct="0">
              <a:lnSpc>
                <a:spcPct val="120000"/>
              </a:lnSpc>
              <a:buFontTx/>
              <a:buChar char="—"/>
            </a:pPr>
            <a:r>
              <a:rPr lang="en-US" sz="2400" dirty="0">
                <a:solidFill>
                  <a:schemeClr val="accent1"/>
                </a:solidFill>
                <a:latin typeface="Liberation Sans"/>
              </a:rPr>
              <a:t> Context: see workplace &amp; what </a:t>
            </a:r>
            <a:r>
              <a:rPr lang="en-US" sz="2400" dirty="0" smtClean="0">
                <a:solidFill>
                  <a:schemeClr val="accent1"/>
                </a:solidFill>
                <a:latin typeface="Liberation Sans"/>
              </a:rPr>
              <a:t>happens</a:t>
            </a:r>
          </a:p>
          <a:p>
            <a:pPr marL="630238" lvl="1" indent="-92075" eaLnBrk="0" hangingPunct="0">
              <a:lnSpc>
                <a:spcPct val="120000"/>
              </a:lnSpc>
              <a:buFontTx/>
              <a:buChar char="—"/>
            </a:pPr>
            <a:endParaRPr lang="en-US" sz="500" dirty="0">
              <a:solidFill>
                <a:schemeClr val="accent1"/>
              </a:solidFill>
              <a:latin typeface="Liberation Sans"/>
            </a:endParaRPr>
          </a:p>
          <a:p>
            <a:pPr marL="630238" lvl="1" indent="-92075" eaLnBrk="0" hangingPunct="0">
              <a:lnSpc>
                <a:spcPct val="120000"/>
              </a:lnSpc>
              <a:buFontTx/>
              <a:buChar char="—"/>
            </a:pPr>
            <a:r>
              <a:rPr lang="en-US" sz="2400" dirty="0">
                <a:solidFill>
                  <a:schemeClr val="accent1"/>
                </a:solidFill>
                <a:latin typeface="Liberation Sans"/>
              </a:rPr>
              <a:t> Partnership: user and developer </a:t>
            </a:r>
            <a:r>
              <a:rPr lang="en-US" sz="2400" dirty="0" smtClean="0">
                <a:solidFill>
                  <a:schemeClr val="accent1"/>
                </a:solidFill>
                <a:latin typeface="Liberation Sans"/>
              </a:rPr>
              <a:t>collaborate</a:t>
            </a:r>
          </a:p>
          <a:p>
            <a:pPr marL="630238" lvl="1" indent="-92075" eaLnBrk="0" hangingPunct="0">
              <a:lnSpc>
                <a:spcPct val="120000"/>
              </a:lnSpc>
              <a:buFontTx/>
              <a:buChar char="—"/>
            </a:pPr>
            <a:endParaRPr lang="en-US" sz="600" dirty="0">
              <a:solidFill>
                <a:schemeClr val="accent1"/>
              </a:solidFill>
              <a:latin typeface="Liberation Sans"/>
            </a:endParaRPr>
          </a:p>
          <a:p>
            <a:pPr marL="630238" lvl="1" indent="-92075" eaLnBrk="0" hangingPunct="0">
              <a:lnSpc>
                <a:spcPct val="120000"/>
              </a:lnSpc>
              <a:buFontTx/>
              <a:buChar char="—"/>
            </a:pPr>
            <a:r>
              <a:rPr lang="en-US" sz="2400" dirty="0">
                <a:solidFill>
                  <a:schemeClr val="accent1"/>
                </a:solidFill>
                <a:latin typeface="Liberation Sans"/>
              </a:rPr>
              <a:t> Interpretation: observations interpreted by user and developer </a:t>
            </a:r>
            <a:r>
              <a:rPr lang="en-US" sz="2400" dirty="0" smtClean="0">
                <a:solidFill>
                  <a:schemeClr val="accent1"/>
                </a:solidFill>
                <a:latin typeface="Liberation Sans"/>
              </a:rPr>
              <a:t>together</a:t>
            </a:r>
          </a:p>
          <a:p>
            <a:pPr marL="630238" lvl="1" indent="-92075" eaLnBrk="0" hangingPunct="0">
              <a:lnSpc>
                <a:spcPct val="120000"/>
              </a:lnSpc>
              <a:buFontTx/>
              <a:buChar char="—"/>
            </a:pPr>
            <a:endParaRPr lang="en-US" sz="600" dirty="0">
              <a:solidFill>
                <a:schemeClr val="accent1"/>
              </a:solidFill>
              <a:latin typeface="Liberation Sans"/>
            </a:endParaRPr>
          </a:p>
          <a:p>
            <a:pPr marL="630238" lvl="1" indent="-92075" eaLnBrk="0" hangingPunct="0">
              <a:lnSpc>
                <a:spcPct val="120000"/>
              </a:lnSpc>
              <a:buFontTx/>
              <a:buChar char="—"/>
            </a:pPr>
            <a:r>
              <a:rPr lang="en-US" sz="2400" dirty="0">
                <a:solidFill>
                  <a:schemeClr val="accent1"/>
                </a:solidFill>
                <a:latin typeface="Liberation Sans"/>
              </a:rPr>
              <a:t> Focus: project focus to understand what to look for</a:t>
            </a:r>
          </a:p>
          <a:p>
            <a:endParaRPr lang="en-US" dirty="0">
              <a:latin typeface="Liberation Sans"/>
            </a:endParaRPr>
          </a:p>
        </p:txBody>
      </p:sp>
      <p:sp>
        <p:nvSpPr>
          <p:cNvPr id="2560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7" name="Rectangle 7"/>
          <p:cNvSpPr>
            <a:spLocks noChangeArrowheads="1"/>
          </p:cNvSpPr>
          <p:nvPr/>
        </p:nvSpPr>
        <p:spPr bwMode="auto">
          <a:xfrm>
            <a:off x="914400" y="1066800"/>
            <a:ext cx="696277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endParaRPr lang="en-US" sz="3200">
              <a:solidFill>
                <a:srgbClr val="000000"/>
              </a:solidFill>
              <a:latin typeface="Liberation Sans"/>
            </a:endParaRPr>
          </a:p>
          <a:p>
            <a:pPr marL="342900" indent="-342900">
              <a:spcBef>
                <a:spcPct val="20000"/>
              </a:spcBef>
              <a:buFontTx/>
              <a:buChar char="•"/>
            </a:pPr>
            <a:endParaRPr lang="en-US" sz="3200">
              <a:solidFill>
                <a:srgbClr val="0070C0"/>
              </a:solidFill>
              <a:latin typeface="Liberation Sans"/>
            </a:endParaRPr>
          </a:p>
        </p:txBody>
      </p:sp>
      <p:sp>
        <p:nvSpPr>
          <p:cNvPr id="5" name="Footer Placeholder 4"/>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16</a:t>
            </a:fld>
            <a:endParaRPr lang="en-GB" sz="1000" dirty="0">
              <a:solidFill>
                <a:schemeClr val="accent6">
                  <a:lumMod val="75000"/>
                </a:schemeClr>
              </a:solidFill>
              <a:latin typeface="Liberation Sans"/>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511406719"/>
      </p:ext>
    </p:extLst>
  </p:cSld>
  <p:clrMapOvr>
    <a:masterClrMapping/>
  </p:clrMapOvr>
  <mc:AlternateContent xmlns:mc="http://schemas.openxmlformats.org/markup-compatibility/2006">
    <mc:Choice xmlns:p14="http://schemas.microsoft.com/office/powerpoint/2010/main" Requires="p14">
      <p:transition spd="slow" p14:dur="2000" advTm="239094"/>
    </mc:Choice>
    <mc:Fallback>
      <p:transition spd="slow" advTm="239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6"/>
          <p:cNvSpPr>
            <a:spLocks noGrp="1" noChangeArrowheads="1"/>
          </p:cNvSpPr>
          <p:nvPr>
            <p:ph type="title"/>
          </p:nvPr>
        </p:nvSpPr>
        <p:spPr>
          <a:xfrm>
            <a:off x="1280922" y="404664"/>
            <a:ext cx="6582156"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GB" dirty="0" smtClean="0">
                <a:latin typeface="Liberation Sans"/>
                <a:cs typeface="Times New Roman" charset="0"/>
              </a:rPr>
              <a:t>Data gathering guidelines</a:t>
            </a:r>
            <a:endParaRPr lang="en-US" dirty="0">
              <a:latin typeface="Liberation Sans"/>
              <a:cs typeface="Times New Roman" charset="0"/>
            </a:endParaRPr>
          </a:p>
        </p:txBody>
      </p:sp>
      <p:sp>
        <p:nvSpPr>
          <p:cNvPr id="29703" name="Rectangle 7"/>
          <p:cNvSpPr>
            <a:spLocks noGrp="1" noChangeArrowheads="1"/>
          </p:cNvSpPr>
          <p:nvPr>
            <p:ph idx="1"/>
          </p:nvPr>
        </p:nvSpPr>
        <p:spPr>
          <a:xfrm>
            <a:off x="539552" y="1268760"/>
            <a:ext cx="8229600" cy="5112568"/>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70000" lnSpcReduction="20000"/>
          </a:bodyPr>
          <a:lstStyle/>
          <a:p>
            <a:pPr marL="261938" indent="-261938" eaLnBrk="0" hangingPunct="0">
              <a:lnSpc>
                <a:spcPct val="140000"/>
              </a:lnSpc>
              <a:buFontTx/>
              <a:buChar char="•"/>
            </a:pPr>
            <a:r>
              <a:rPr lang="en-GB" sz="4300" dirty="0" smtClean="0">
                <a:solidFill>
                  <a:srgbClr val="7030A0"/>
                </a:solidFill>
                <a:latin typeface="Liberation Sans"/>
              </a:rPr>
              <a:t>Focus on identifying the stakeholders</a:t>
            </a:r>
            <a:r>
              <a:rPr lang="ja-JP" altLang="en-GB" sz="4300" dirty="0" smtClean="0">
                <a:solidFill>
                  <a:srgbClr val="7030A0"/>
                </a:solidFill>
                <a:latin typeface="Liberation Sans"/>
              </a:rPr>
              <a:t>’</a:t>
            </a:r>
            <a:r>
              <a:rPr lang="en-GB" sz="4300" dirty="0" smtClean="0">
                <a:solidFill>
                  <a:srgbClr val="7030A0"/>
                </a:solidFill>
                <a:latin typeface="Liberation Sans"/>
              </a:rPr>
              <a:t> needs</a:t>
            </a:r>
          </a:p>
          <a:p>
            <a:pPr marL="261938" indent="-261938" eaLnBrk="0" hangingPunct="0">
              <a:lnSpc>
                <a:spcPct val="140000"/>
              </a:lnSpc>
              <a:buFontTx/>
              <a:buChar char="•"/>
            </a:pPr>
            <a:r>
              <a:rPr lang="en-GB" sz="4300" dirty="0" smtClean="0">
                <a:solidFill>
                  <a:srgbClr val="7030A0"/>
                </a:solidFill>
                <a:latin typeface="Liberation Sans"/>
              </a:rPr>
              <a:t>Involve all the stakeholder groups </a:t>
            </a:r>
          </a:p>
          <a:p>
            <a:pPr marL="261938" indent="-261938" eaLnBrk="0" hangingPunct="0">
              <a:lnSpc>
                <a:spcPct val="140000"/>
              </a:lnSpc>
              <a:buFontTx/>
              <a:buChar char="•"/>
            </a:pPr>
            <a:r>
              <a:rPr lang="en-GB" sz="4300" dirty="0" smtClean="0">
                <a:solidFill>
                  <a:srgbClr val="7030A0"/>
                </a:solidFill>
                <a:latin typeface="Liberation Sans"/>
              </a:rPr>
              <a:t>Involve more than one representative from each stakeholder group </a:t>
            </a:r>
          </a:p>
          <a:p>
            <a:pPr marL="261938" indent="-261938" eaLnBrk="0" hangingPunct="0">
              <a:lnSpc>
                <a:spcPct val="140000"/>
              </a:lnSpc>
              <a:buFontTx/>
              <a:buChar char="•"/>
            </a:pPr>
            <a:r>
              <a:rPr lang="en-GB" sz="4300" dirty="0" smtClean="0">
                <a:solidFill>
                  <a:srgbClr val="7030A0"/>
                </a:solidFill>
                <a:latin typeface="Liberation Sans"/>
              </a:rPr>
              <a:t>Use a combination of data gathering techniques</a:t>
            </a:r>
          </a:p>
          <a:p>
            <a:pPr marL="261938" indent="-261938" eaLnBrk="0" hangingPunct="0">
              <a:lnSpc>
                <a:spcPct val="140000"/>
              </a:lnSpc>
              <a:buFontTx/>
              <a:buChar char="•"/>
            </a:pPr>
            <a:r>
              <a:rPr lang="en-GB" sz="4300" dirty="0" smtClean="0">
                <a:solidFill>
                  <a:srgbClr val="7030A0"/>
                </a:solidFill>
                <a:latin typeface="Liberation Sans"/>
              </a:rPr>
              <a:t>Support the process with props such as prototypes and task descriptions </a:t>
            </a:r>
          </a:p>
          <a:p>
            <a:endParaRPr lang="en-US" dirty="0">
              <a:latin typeface="Liberation Sans"/>
            </a:endParaRPr>
          </a:p>
        </p:txBody>
      </p:sp>
      <p:sp>
        <p:nvSpPr>
          <p:cNvPr id="2969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969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970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970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17</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697780468"/>
      </p:ext>
    </p:extLst>
  </p:cSld>
  <p:clrMapOvr>
    <a:masterClrMapping/>
  </p:clrMapOvr>
  <p:transition advTm="14323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174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174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174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1750" name="Rectangle 6"/>
          <p:cNvSpPr>
            <a:spLocks noGrp="1" noChangeArrowheads="1"/>
          </p:cNvSpPr>
          <p:nvPr>
            <p:ph type="title"/>
          </p:nvPr>
        </p:nvSpPr>
        <p:spPr>
          <a:xfrm>
            <a:off x="584602" y="575412"/>
            <a:ext cx="8124020"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a:latin typeface="Liberation Sans"/>
              </a:rPr>
              <a:t>Data interpretation and analysis</a:t>
            </a:r>
          </a:p>
        </p:txBody>
      </p:sp>
      <p:sp>
        <p:nvSpPr>
          <p:cNvPr id="31751"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31752" name="Rectangle 8"/>
          <p:cNvSpPr>
            <a:spLocks noChangeArrowheads="1"/>
          </p:cNvSpPr>
          <p:nvPr/>
        </p:nvSpPr>
        <p:spPr bwMode="auto">
          <a:xfrm>
            <a:off x="561975" y="1676400"/>
            <a:ext cx="80899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61938" indent="-261938" eaLnBrk="0" hangingPunct="0">
              <a:buFontTx/>
              <a:buChar char="•"/>
            </a:pPr>
            <a:r>
              <a:rPr lang="en-US" sz="3200" dirty="0">
                <a:solidFill>
                  <a:srgbClr val="7030A0"/>
                </a:solidFill>
                <a:latin typeface="Liberation Sans"/>
              </a:rPr>
              <a:t>Start soon after data gathering session</a:t>
            </a:r>
          </a:p>
          <a:p>
            <a:pPr marL="261938" indent="-261938" eaLnBrk="0" hangingPunct="0">
              <a:buFontTx/>
              <a:buChar char="•"/>
            </a:pPr>
            <a:endParaRPr lang="en-US" sz="3200" dirty="0">
              <a:solidFill>
                <a:srgbClr val="7030A0"/>
              </a:solidFill>
              <a:latin typeface="Liberation Sans"/>
            </a:endParaRPr>
          </a:p>
          <a:p>
            <a:pPr marL="261938" indent="-261938" eaLnBrk="0" hangingPunct="0">
              <a:buFontTx/>
              <a:buChar char="•"/>
            </a:pPr>
            <a:r>
              <a:rPr lang="en-US" sz="3200" dirty="0">
                <a:solidFill>
                  <a:srgbClr val="7030A0"/>
                </a:solidFill>
                <a:latin typeface="Liberation Sans"/>
              </a:rPr>
              <a:t>Initial interpretation before deeper analysis</a:t>
            </a:r>
            <a:br>
              <a:rPr lang="en-US" sz="3200" dirty="0">
                <a:solidFill>
                  <a:srgbClr val="7030A0"/>
                </a:solidFill>
                <a:latin typeface="Liberation Sans"/>
              </a:rPr>
            </a:br>
            <a:endParaRPr lang="en-US" sz="3200" dirty="0">
              <a:solidFill>
                <a:srgbClr val="7030A0"/>
              </a:solidFill>
              <a:latin typeface="Liberation Sans"/>
            </a:endParaRPr>
          </a:p>
          <a:p>
            <a:pPr marL="261938" indent="-261938" eaLnBrk="0" hangingPunct="0">
              <a:buFontTx/>
              <a:buChar char="•"/>
            </a:pPr>
            <a:r>
              <a:rPr lang="en-US" sz="3200" dirty="0">
                <a:solidFill>
                  <a:srgbClr val="7030A0"/>
                </a:solidFill>
                <a:latin typeface="Liberation Sans"/>
              </a:rPr>
              <a:t>Different approaches emphasize different elements e.g. class diagrams for object-oriented systems, entity-relationship diagrams for data intensive systems</a:t>
            </a:r>
          </a:p>
          <a:p>
            <a:pPr marL="261938" indent="-261938" eaLnBrk="0" hangingPunct="0"/>
            <a:endParaRPr lang="en-US" sz="2800" dirty="0">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18</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075753670"/>
      </p:ext>
    </p:extLst>
  </p:cSld>
  <p:clrMapOvr>
    <a:masterClrMapping/>
  </p:clrMapOvr>
  <p:transition advTm="377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6"/>
          <p:cNvSpPr>
            <a:spLocks noGrp="1" noChangeArrowheads="1"/>
          </p:cNvSpPr>
          <p:nvPr>
            <p:ph type="title"/>
          </p:nvPr>
        </p:nvSpPr>
        <p:spPr>
          <a:xfrm>
            <a:off x="2284514" y="462699"/>
            <a:ext cx="4574971"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a:latin typeface="Liberation Sans"/>
              </a:rPr>
              <a:t>Task descriptions</a:t>
            </a:r>
          </a:p>
        </p:txBody>
      </p:sp>
      <p:sp>
        <p:nvSpPr>
          <p:cNvPr id="32775" name="Rectangle 7"/>
          <p:cNvSpPr>
            <a:spLocks noGrp="1" noChangeArrowheads="1"/>
          </p:cNvSpPr>
          <p:nvPr>
            <p:ph idx="1"/>
          </p:nvPr>
        </p:nvSpPr>
        <p:spPr>
          <a:xfrm>
            <a:off x="467544" y="1340768"/>
            <a:ext cx="8229600"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lnSpcReduction="10000"/>
          </a:bodyPr>
          <a:lstStyle/>
          <a:p>
            <a:pPr marL="261938" indent="-261938" eaLnBrk="0" hangingPunct="0">
              <a:buFontTx/>
              <a:buChar char="•"/>
            </a:pPr>
            <a:r>
              <a:rPr lang="en-US" sz="2800" dirty="0" smtClean="0">
                <a:solidFill>
                  <a:srgbClr val="7030A0"/>
                </a:solidFill>
                <a:latin typeface="Liberation Sans"/>
              </a:rPr>
              <a:t>Scenarios</a:t>
            </a:r>
          </a:p>
          <a:p>
            <a:pPr marL="261938" indent="-261938" eaLnBrk="0" hangingPunct="0">
              <a:buFontTx/>
              <a:buChar char="•"/>
            </a:pPr>
            <a:endParaRPr lang="en-US" sz="400" dirty="0">
              <a:solidFill>
                <a:srgbClr val="7030A0"/>
              </a:solidFill>
              <a:latin typeface="Liberation Sans"/>
            </a:endParaRPr>
          </a:p>
          <a:p>
            <a:pPr marL="906463" lvl="1" indent="-369888" eaLnBrk="0" hangingPunct="0">
              <a:buFont typeface="Verdana" charset="0"/>
              <a:buChar char="―"/>
            </a:pPr>
            <a:r>
              <a:rPr lang="en-US" sz="2400" dirty="0">
                <a:solidFill>
                  <a:schemeClr val="accent1"/>
                </a:solidFill>
                <a:latin typeface="Liberation Sans"/>
              </a:rPr>
              <a:t>an informal narrative story, simple, ‘natural’, personal, not </a:t>
            </a:r>
            <a:r>
              <a:rPr lang="en-US" sz="2400" dirty="0" smtClean="0">
                <a:solidFill>
                  <a:schemeClr val="accent1"/>
                </a:solidFill>
                <a:latin typeface="Liberation Sans"/>
              </a:rPr>
              <a:t>generalizable</a:t>
            </a:r>
            <a:endParaRPr lang="en-US" sz="2400" dirty="0">
              <a:solidFill>
                <a:schemeClr val="accent1"/>
              </a:solidFill>
              <a:latin typeface="Liberation Sans"/>
            </a:endParaRPr>
          </a:p>
          <a:p>
            <a:pPr marL="906463" lvl="1" indent="-369888" eaLnBrk="0" hangingPunct="0"/>
            <a:endParaRPr lang="en-US" sz="700" dirty="0">
              <a:latin typeface="Liberation Sans"/>
            </a:endParaRPr>
          </a:p>
          <a:p>
            <a:pPr marL="261938" indent="-261938" eaLnBrk="0" hangingPunct="0">
              <a:buFontTx/>
              <a:buChar char="•"/>
            </a:pPr>
            <a:r>
              <a:rPr lang="en-US" sz="2800" dirty="0">
                <a:solidFill>
                  <a:srgbClr val="7030A0"/>
                </a:solidFill>
                <a:latin typeface="Liberation Sans"/>
              </a:rPr>
              <a:t>Use </a:t>
            </a:r>
            <a:r>
              <a:rPr lang="en-US" sz="2800" dirty="0" smtClean="0">
                <a:solidFill>
                  <a:srgbClr val="7030A0"/>
                </a:solidFill>
                <a:latin typeface="Liberation Sans"/>
              </a:rPr>
              <a:t>cases</a:t>
            </a:r>
          </a:p>
          <a:p>
            <a:pPr marL="261938" indent="-261938" eaLnBrk="0" hangingPunct="0">
              <a:buFontTx/>
              <a:buChar char="•"/>
            </a:pPr>
            <a:endParaRPr lang="en-US" sz="400" dirty="0">
              <a:solidFill>
                <a:srgbClr val="7030A0"/>
              </a:solidFill>
              <a:latin typeface="Liberation Sans"/>
            </a:endParaRPr>
          </a:p>
          <a:p>
            <a:pPr marL="906463" lvl="1" indent="-369888" eaLnBrk="0" hangingPunct="0">
              <a:buFontTx/>
              <a:buChar char="—"/>
            </a:pPr>
            <a:r>
              <a:rPr lang="en-US" sz="2400" dirty="0">
                <a:solidFill>
                  <a:schemeClr val="accent1"/>
                </a:solidFill>
                <a:latin typeface="Liberation Sans"/>
              </a:rPr>
              <a:t>assume interaction with a </a:t>
            </a:r>
            <a:r>
              <a:rPr lang="en-US" sz="2400" dirty="0" smtClean="0">
                <a:solidFill>
                  <a:schemeClr val="accent1"/>
                </a:solidFill>
                <a:latin typeface="Liberation Sans"/>
              </a:rPr>
              <a:t>system</a:t>
            </a:r>
          </a:p>
          <a:p>
            <a:pPr marL="906463" lvl="1" indent="-369888" eaLnBrk="0" hangingPunct="0">
              <a:buFontTx/>
              <a:buChar char="—"/>
            </a:pPr>
            <a:endParaRPr lang="en-US" sz="400" dirty="0">
              <a:solidFill>
                <a:schemeClr val="accent1"/>
              </a:solidFill>
              <a:latin typeface="Liberation Sans"/>
            </a:endParaRPr>
          </a:p>
          <a:p>
            <a:pPr marL="906463" lvl="1" indent="-369888" eaLnBrk="0" hangingPunct="0">
              <a:buFontTx/>
              <a:buChar char="—"/>
            </a:pPr>
            <a:r>
              <a:rPr lang="en-US" sz="2400" dirty="0">
                <a:solidFill>
                  <a:schemeClr val="accent1"/>
                </a:solidFill>
                <a:latin typeface="Liberation Sans"/>
              </a:rPr>
              <a:t>assume detailed understanding of the </a:t>
            </a:r>
            <a:r>
              <a:rPr lang="en-US" sz="2400" dirty="0" smtClean="0">
                <a:solidFill>
                  <a:schemeClr val="accent1"/>
                </a:solidFill>
                <a:latin typeface="Liberation Sans"/>
              </a:rPr>
              <a:t>interaction</a:t>
            </a:r>
          </a:p>
          <a:p>
            <a:pPr marL="906463" lvl="1" indent="-369888" eaLnBrk="0" hangingPunct="0">
              <a:buFontTx/>
              <a:buChar char="—"/>
            </a:pPr>
            <a:endParaRPr lang="en-US" sz="400" dirty="0">
              <a:solidFill>
                <a:schemeClr val="accent1"/>
              </a:solidFill>
              <a:latin typeface="Liberation Sans"/>
            </a:endParaRPr>
          </a:p>
          <a:p>
            <a:pPr marL="906463" lvl="1" indent="-369888" eaLnBrk="0" hangingPunct="0">
              <a:buFontTx/>
              <a:buChar char="—"/>
            </a:pPr>
            <a:endParaRPr lang="en-US" sz="700" dirty="0">
              <a:latin typeface="Liberation Sans"/>
            </a:endParaRPr>
          </a:p>
          <a:p>
            <a:pPr marL="261938" indent="-261938" eaLnBrk="0" hangingPunct="0">
              <a:buFontTx/>
              <a:buChar char="•"/>
            </a:pPr>
            <a:r>
              <a:rPr lang="en-US" sz="2800" dirty="0">
                <a:solidFill>
                  <a:srgbClr val="7030A0"/>
                </a:solidFill>
                <a:latin typeface="Liberation Sans"/>
              </a:rPr>
              <a:t>Essential use cases</a:t>
            </a:r>
          </a:p>
          <a:p>
            <a:pPr marL="906463" lvl="1" indent="-369888" eaLnBrk="0" hangingPunct="0">
              <a:buFontTx/>
              <a:buChar char="—"/>
            </a:pPr>
            <a:r>
              <a:rPr lang="en-US" sz="2400" dirty="0">
                <a:solidFill>
                  <a:schemeClr val="accent1"/>
                </a:solidFill>
                <a:latin typeface="Liberation Sans"/>
              </a:rPr>
              <a:t>abstract away from the </a:t>
            </a:r>
            <a:r>
              <a:rPr lang="en-US" sz="2400" dirty="0" smtClean="0">
                <a:solidFill>
                  <a:schemeClr val="accent1"/>
                </a:solidFill>
                <a:latin typeface="Liberation Sans"/>
              </a:rPr>
              <a:t>details</a:t>
            </a:r>
          </a:p>
          <a:p>
            <a:pPr marL="906463" lvl="1" indent="-369888" eaLnBrk="0" hangingPunct="0">
              <a:buFontTx/>
              <a:buChar char="—"/>
            </a:pPr>
            <a:endParaRPr lang="en-US" sz="400" dirty="0">
              <a:solidFill>
                <a:schemeClr val="accent1"/>
              </a:solidFill>
              <a:latin typeface="Liberation Sans"/>
            </a:endParaRPr>
          </a:p>
          <a:p>
            <a:pPr marL="906463" lvl="1" indent="-369888" eaLnBrk="0" hangingPunct="0">
              <a:buFontTx/>
              <a:buChar char="—"/>
            </a:pPr>
            <a:r>
              <a:rPr lang="en-US" sz="2400" dirty="0">
                <a:solidFill>
                  <a:schemeClr val="accent1"/>
                </a:solidFill>
                <a:latin typeface="Liberation Sans"/>
              </a:rPr>
              <a:t>does not have the same assumptions as use cases</a:t>
            </a:r>
          </a:p>
          <a:p>
            <a:endParaRPr lang="en-US" dirty="0">
              <a:solidFill>
                <a:srgbClr val="000000"/>
              </a:solidFill>
              <a:latin typeface="Liberation Sans"/>
            </a:endParaRPr>
          </a:p>
          <a:p>
            <a:endParaRPr lang="en-US" dirty="0">
              <a:latin typeface="Liberation Sans"/>
            </a:endParaRPr>
          </a:p>
        </p:txBody>
      </p:sp>
      <p:sp>
        <p:nvSpPr>
          <p:cNvPr id="3277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277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277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277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2776" name="Rectangle 8"/>
          <p:cNvSpPr>
            <a:spLocks noChangeArrowheads="1"/>
          </p:cNvSpPr>
          <p:nvPr/>
        </p:nvSpPr>
        <p:spPr bwMode="auto">
          <a:xfrm>
            <a:off x="2339752" y="1556792"/>
            <a:ext cx="808831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61938" indent="-261938" eaLnBrk="0" hangingPunct="0"/>
            <a:endParaRPr lang="en-US" sz="2400" dirty="0">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19</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732540907"/>
      </p:ext>
    </p:extLst>
  </p:cSld>
  <p:clrMapOvr>
    <a:masterClrMapping/>
  </p:clrMapOvr>
  <p:transition advTm="2218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81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81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8197"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8198" name="Rectangle 6"/>
          <p:cNvSpPr>
            <a:spLocks noGrp="1" noChangeArrowheads="1"/>
          </p:cNvSpPr>
          <p:nvPr>
            <p:ph type="title"/>
          </p:nvPr>
        </p:nvSpPr>
        <p:spPr>
          <a:xfrm>
            <a:off x="3235325" y="499212"/>
            <a:ext cx="26035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a:latin typeface="Liberation Sans"/>
              </a:rPr>
              <a:t>Overview</a:t>
            </a:r>
            <a:r>
              <a:rPr lang="en-GB" sz="4400" i="1">
                <a:latin typeface="Liberation Sans"/>
              </a:rPr>
              <a:t> </a:t>
            </a:r>
            <a:endParaRPr lang="en-US" sz="4400" i="1">
              <a:latin typeface="Liberation Sans"/>
            </a:endParaRPr>
          </a:p>
        </p:txBody>
      </p:sp>
      <p:sp>
        <p:nvSpPr>
          <p:cNvPr id="8199" name="Rectangle 7"/>
          <p:cNvSpPr>
            <a:spLocks noGrp="1" noChangeArrowheads="1"/>
          </p:cNvSpPr>
          <p:nvPr>
            <p:ph type="body" idx="1"/>
          </p:nvPr>
        </p:nvSpPr>
        <p:spPr>
          <a:xfrm>
            <a:off x="844550" y="9906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dirty="0">
              <a:solidFill>
                <a:srgbClr val="000000"/>
              </a:solidFill>
              <a:latin typeface="Liberation Sans"/>
            </a:endParaRPr>
          </a:p>
          <a:p>
            <a:endParaRPr lang="en-US" dirty="0">
              <a:latin typeface="Liberation Sans"/>
            </a:endParaRPr>
          </a:p>
        </p:txBody>
      </p:sp>
      <p:sp>
        <p:nvSpPr>
          <p:cNvPr id="8200"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latin typeface="Liberation Sans"/>
            </a:endParaRPr>
          </a:p>
        </p:txBody>
      </p:sp>
      <p:sp>
        <p:nvSpPr>
          <p:cNvPr id="8201" name="Rectangle 9"/>
          <p:cNvSpPr>
            <a:spLocks noChangeArrowheads="1"/>
          </p:cNvSpPr>
          <p:nvPr/>
        </p:nvSpPr>
        <p:spPr bwMode="auto">
          <a:xfrm>
            <a:off x="683568" y="1268760"/>
            <a:ext cx="766762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lnSpc>
                <a:spcPct val="150000"/>
              </a:lnSpc>
              <a:buFontTx/>
              <a:buChar char="•"/>
            </a:pPr>
            <a:r>
              <a:rPr lang="en-US" sz="2600" dirty="0">
                <a:solidFill>
                  <a:srgbClr val="7030A0"/>
                </a:solidFill>
                <a:latin typeface="Liberation Sans"/>
              </a:rPr>
              <a:t> The importance of requirements </a:t>
            </a:r>
          </a:p>
          <a:p>
            <a:pPr eaLnBrk="0" hangingPunct="0">
              <a:lnSpc>
                <a:spcPct val="150000"/>
              </a:lnSpc>
              <a:buFontTx/>
              <a:buChar char="•"/>
            </a:pPr>
            <a:r>
              <a:rPr lang="en-US" sz="2600" dirty="0">
                <a:solidFill>
                  <a:srgbClr val="7030A0"/>
                </a:solidFill>
                <a:latin typeface="Liberation Sans"/>
              </a:rPr>
              <a:t> Different types of requirements</a:t>
            </a:r>
          </a:p>
          <a:p>
            <a:pPr eaLnBrk="0" hangingPunct="0">
              <a:lnSpc>
                <a:spcPct val="150000"/>
              </a:lnSpc>
              <a:buFontTx/>
              <a:buChar char="•"/>
            </a:pPr>
            <a:r>
              <a:rPr lang="en-US" sz="2600" dirty="0">
                <a:solidFill>
                  <a:srgbClr val="7030A0"/>
                </a:solidFill>
                <a:latin typeface="Liberation Sans"/>
              </a:rPr>
              <a:t> Data gathering for </a:t>
            </a:r>
            <a:r>
              <a:rPr lang="en-US" sz="2600" dirty="0" smtClean="0">
                <a:solidFill>
                  <a:srgbClr val="7030A0"/>
                </a:solidFill>
                <a:latin typeface="Liberation Sans"/>
              </a:rPr>
              <a:t>requirements</a:t>
            </a:r>
          </a:p>
          <a:p>
            <a:pPr eaLnBrk="0" hangingPunct="0">
              <a:lnSpc>
                <a:spcPct val="150000"/>
              </a:lnSpc>
              <a:buFontTx/>
              <a:buChar char="•"/>
            </a:pPr>
            <a:r>
              <a:rPr lang="en-US" sz="2600" dirty="0">
                <a:solidFill>
                  <a:srgbClr val="7030A0"/>
                </a:solidFill>
                <a:latin typeface="Liberation Sans"/>
              </a:rPr>
              <a:t> </a:t>
            </a:r>
            <a:r>
              <a:rPr lang="en-US" sz="2600" dirty="0" smtClean="0">
                <a:solidFill>
                  <a:srgbClr val="7030A0"/>
                </a:solidFill>
                <a:latin typeface="Liberation Sans"/>
              </a:rPr>
              <a:t>Data analysis and presentation</a:t>
            </a:r>
            <a:endParaRPr lang="en-US" sz="2600" dirty="0">
              <a:solidFill>
                <a:srgbClr val="7030A0"/>
              </a:solidFill>
              <a:latin typeface="Liberation Sans"/>
            </a:endParaRPr>
          </a:p>
          <a:p>
            <a:pPr eaLnBrk="0" hangingPunct="0">
              <a:lnSpc>
                <a:spcPct val="150000"/>
              </a:lnSpc>
              <a:buFontTx/>
              <a:buChar char="•"/>
            </a:pPr>
            <a:r>
              <a:rPr lang="en-US" sz="2600" dirty="0">
                <a:solidFill>
                  <a:srgbClr val="7030A0"/>
                </a:solidFill>
                <a:latin typeface="Liberation Sans"/>
              </a:rPr>
              <a:t> Task </a:t>
            </a:r>
            <a:r>
              <a:rPr lang="en-US" sz="2600" dirty="0" smtClean="0">
                <a:solidFill>
                  <a:srgbClr val="7030A0"/>
                </a:solidFill>
                <a:latin typeface="Liberation Sans"/>
              </a:rPr>
              <a:t>description:</a:t>
            </a:r>
            <a:r>
              <a:rPr lang="en-US" sz="2600" dirty="0">
                <a:solidFill>
                  <a:srgbClr val="7030A0"/>
                </a:solidFill>
                <a:latin typeface="Liberation Sans"/>
              </a:rPr>
              <a:t>	</a:t>
            </a:r>
            <a:r>
              <a:rPr lang="en-US" sz="2600" dirty="0" smtClean="0">
                <a:solidFill>
                  <a:schemeClr val="accent1"/>
                </a:solidFill>
                <a:latin typeface="Liberation Sans"/>
              </a:rPr>
              <a:t>Scenarios</a:t>
            </a:r>
            <a:r>
              <a:rPr lang="en-US" sz="2600" dirty="0">
                <a:solidFill>
                  <a:srgbClr val="7030A0"/>
                </a:solidFill>
                <a:latin typeface="Liberation Sans"/>
              </a:rPr>
              <a:t/>
            </a:r>
            <a:br>
              <a:rPr lang="en-US" sz="2600" dirty="0">
                <a:solidFill>
                  <a:srgbClr val="7030A0"/>
                </a:solidFill>
                <a:latin typeface="Liberation Sans"/>
              </a:rPr>
            </a:br>
            <a:r>
              <a:rPr lang="en-US" sz="2600" dirty="0">
                <a:solidFill>
                  <a:srgbClr val="7030A0"/>
                </a:solidFill>
                <a:latin typeface="Liberation Sans"/>
              </a:rPr>
              <a:t>		 	</a:t>
            </a:r>
            <a:r>
              <a:rPr lang="en-US" sz="2600" dirty="0" smtClean="0">
                <a:solidFill>
                  <a:schemeClr val="accent1"/>
                </a:solidFill>
                <a:latin typeface="Liberation Sans"/>
              </a:rPr>
              <a:t>Use </a:t>
            </a:r>
            <a:r>
              <a:rPr lang="en-US" sz="2600" dirty="0">
                <a:solidFill>
                  <a:schemeClr val="accent1"/>
                </a:solidFill>
                <a:latin typeface="Liberation Sans"/>
              </a:rPr>
              <a:t>Cases</a:t>
            </a:r>
            <a:br>
              <a:rPr lang="en-US" sz="2600" dirty="0">
                <a:solidFill>
                  <a:schemeClr val="accent1"/>
                </a:solidFill>
                <a:latin typeface="Liberation Sans"/>
              </a:rPr>
            </a:br>
            <a:r>
              <a:rPr lang="en-US" sz="2600" dirty="0">
                <a:solidFill>
                  <a:schemeClr val="accent1"/>
                </a:solidFill>
                <a:latin typeface="Liberation Sans"/>
              </a:rPr>
              <a:t>			</a:t>
            </a:r>
            <a:r>
              <a:rPr lang="en-US" sz="2600" dirty="0" smtClean="0">
                <a:solidFill>
                  <a:schemeClr val="accent1"/>
                </a:solidFill>
                <a:latin typeface="Liberation Sans"/>
              </a:rPr>
              <a:t>Essential </a:t>
            </a:r>
            <a:r>
              <a:rPr lang="en-US" sz="2600" dirty="0">
                <a:solidFill>
                  <a:schemeClr val="accent1"/>
                </a:solidFill>
                <a:latin typeface="Liberation Sans"/>
              </a:rPr>
              <a:t>use cases</a:t>
            </a:r>
            <a:endParaRPr lang="en-US" sz="2600" b="1" dirty="0">
              <a:solidFill>
                <a:schemeClr val="accent1"/>
              </a:solidFill>
              <a:latin typeface="Liberation Sans"/>
            </a:endParaRPr>
          </a:p>
          <a:p>
            <a:pPr eaLnBrk="0" hangingPunct="0">
              <a:lnSpc>
                <a:spcPct val="150000"/>
              </a:lnSpc>
              <a:buFontTx/>
              <a:buChar char="•"/>
            </a:pPr>
            <a:r>
              <a:rPr lang="en-US" sz="2600" dirty="0">
                <a:solidFill>
                  <a:srgbClr val="7030A0"/>
                </a:solidFill>
                <a:latin typeface="Liberation Sans"/>
              </a:rPr>
              <a:t> Task analysis: 	</a:t>
            </a:r>
            <a:r>
              <a:rPr lang="en-US" sz="2600" dirty="0">
                <a:solidFill>
                  <a:schemeClr val="accent1"/>
                </a:solidFill>
                <a:latin typeface="Liberation Sans"/>
              </a:rPr>
              <a:t>HTA</a:t>
            </a:r>
            <a:r>
              <a:rPr lang="en-US" sz="2800" dirty="0">
                <a:solidFill>
                  <a:srgbClr val="7030A0"/>
                </a:solidFill>
                <a:latin typeface="Liberation Sans"/>
              </a:rPr>
              <a:t/>
            </a:r>
            <a:br>
              <a:rPr lang="en-US" sz="2800" dirty="0">
                <a:solidFill>
                  <a:srgbClr val="7030A0"/>
                </a:solidFill>
                <a:latin typeface="Liberation Sans"/>
              </a:rPr>
            </a:br>
            <a:r>
              <a:rPr lang="en-US" sz="2800" dirty="0">
                <a:latin typeface="Liberation Sans"/>
              </a:rPr>
              <a:t>		</a:t>
            </a:r>
          </a:p>
          <a:p>
            <a:pPr eaLnBrk="0" hangingPunct="0">
              <a:lnSpc>
                <a:spcPct val="150000"/>
              </a:lnSpc>
            </a:pPr>
            <a:endParaRPr lang="en-US" sz="2800" dirty="0">
              <a:latin typeface="Liberation Sans"/>
            </a:endParaRPr>
          </a:p>
        </p:txBody>
      </p:sp>
      <p:graphicFrame>
        <p:nvGraphicFramePr>
          <p:cNvPr id="8202" name="Object 10"/>
          <p:cNvGraphicFramePr>
            <a:graphicFrameLocks noChangeAspect="1"/>
          </p:cNvGraphicFramePr>
          <p:nvPr>
            <p:extLst>
              <p:ext uri="{D42A27DB-BD31-4B8C-83A1-F6EECF244321}">
                <p14:modId xmlns:p14="http://schemas.microsoft.com/office/powerpoint/2010/main" val="2097121393"/>
              </p:ext>
            </p:extLst>
          </p:nvPr>
        </p:nvGraphicFramePr>
        <p:xfrm>
          <a:off x="6588224" y="1525002"/>
          <a:ext cx="1444526" cy="3366769"/>
        </p:xfrm>
        <a:graphic>
          <a:graphicData uri="http://schemas.openxmlformats.org/presentationml/2006/ole">
            <mc:AlternateContent xmlns:mc="http://schemas.openxmlformats.org/markup-compatibility/2006">
              <mc:Choice xmlns:v="urn:schemas-microsoft-com:vml" Requires="v">
                <p:oleObj spid="_x0000_s1059" name="Clip" r:id="rId5" imgW="1857600" imgH="3995640" progId="MS_ClipArt_Gallery.5">
                  <p:embed/>
                </p:oleObj>
              </mc:Choice>
              <mc:Fallback>
                <p:oleObj name="Clip" r:id="rId5" imgW="1857600" imgH="399564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224" y="1525002"/>
                        <a:ext cx="1444526" cy="3366769"/>
                      </a:xfrm>
                      <a:prstGeom prst="rect">
                        <a:avLst/>
                      </a:prstGeom>
                      <a:noFill/>
                      <a:ln>
                        <a:noFill/>
                      </a:ln>
                      <a:effectLst/>
                      <a:extLst/>
                    </p:spPr>
                  </p:pic>
                </p:oleObj>
              </mc:Fallback>
            </mc:AlternateContent>
          </a:graphicData>
        </a:graphic>
      </p:graphicFrame>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930254703"/>
      </p:ext>
    </p:extLst>
  </p:cSld>
  <p:clrMapOvr>
    <a:masterClrMapping/>
  </p:clrMapOvr>
  <p:transition advTm="310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8" name="Rectangle 6"/>
          <p:cNvSpPr>
            <a:spLocks noGrp="1" noChangeArrowheads="1"/>
          </p:cNvSpPr>
          <p:nvPr>
            <p:ph type="title"/>
          </p:nvPr>
        </p:nvSpPr>
        <p:spPr>
          <a:xfrm>
            <a:off x="1035592" y="300774"/>
            <a:ext cx="7274428"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Scenario for travel organizer</a:t>
            </a:r>
          </a:p>
        </p:txBody>
      </p:sp>
      <p:sp>
        <p:nvSpPr>
          <p:cNvPr id="33799"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33800" name="Rectangle 8"/>
          <p:cNvSpPr>
            <a:spLocks noChangeArrowheads="1"/>
          </p:cNvSpPr>
          <p:nvPr/>
        </p:nvSpPr>
        <p:spPr bwMode="auto">
          <a:xfrm>
            <a:off x="450850" y="1268413"/>
            <a:ext cx="8377238" cy="486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ja-JP" altLang="en-GB" sz="1900" dirty="0">
                <a:solidFill>
                  <a:srgbClr val="7030A0"/>
                </a:solidFill>
                <a:latin typeface="Liberation Sans"/>
              </a:rPr>
              <a:t>“</a:t>
            </a:r>
            <a:r>
              <a:rPr lang="en-GB" sz="1900" dirty="0">
                <a:solidFill>
                  <a:srgbClr val="7030A0"/>
                </a:solidFill>
                <a:latin typeface="Liberation Sans"/>
              </a:rPr>
              <a:t>The Thomson family enjoy outdoor activities and want to try their hand at sailing this year. There are four family members: Sky (10 years old), </a:t>
            </a:r>
            <a:r>
              <a:rPr lang="en-GB" sz="1900" dirty="0" err="1">
                <a:solidFill>
                  <a:srgbClr val="7030A0"/>
                </a:solidFill>
                <a:latin typeface="Liberation Sans"/>
              </a:rPr>
              <a:t>Eamonn</a:t>
            </a:r>
            <a:r>
              <a:rPr lang="en-GB" sz="1900" dirty="0">
                <a:solidFill>
                  <a:srgbClr val="7030A0"/>
                </a:solidFill>
                <a:latin typeface="Liberation Sans"/>
              </a:rPr>
              <a:t> (15 years old), Claire (35), and Will (40). One evening after dinner they decide to start exploring the possibilities. They all gather around the travel organizer and enter their initial set of requirements – a sailing trip for four novices in the Mediterranean. The console is designed so that all members of the family can interact easily and comfortably with it. The system</a:t>
            </a:r>
            <a:r>
              <a:rPr lang="ja-JP" altLang="en-GB" sz="1900" dirty="0">
                <a:solidFill>
                  <a:srgbClr val="7030A0"/>
                </a:solidFill>
                <a:latin typeface="Liberation Sans"/>
              </a:rPr>
              <a:t>’</a:t>
            </a:r>
            <a:r>
              <a:rPr lang="en-GB" sz="1900" dirty="0">
                <a:solidFill>
                  <a:srgbClr val="7030A0"/>
                </a:solidFill>
                <a:latin typeface="Liberation Sans"/>
              </a:rPr>
              <a:t>s initial suggestion is a flotilla, where several crews (with various levels of experience) sail together on separate boats. Sky and </a:t>
            </a:r>
            <a:r>
              <a:rPr lang="en-GB" sz="1900" dirty="0" err="1">
                <a:solidFill>
                  <a:srgbClr val="7030A0"/>
                </a:solidFill>
                <a:latin typeface="Liberation Sans"/>
              </a:rPr>
              <a:t>Eamonn</a:t>
            </a:r>
            <a:r>
              <a:rPr lang="en-GB" sz="1900" dirty="0">
                <a:solidFill>
                  <a:srgbClr val="7030A0"/>
                </a:solidFill>
                <a:latin typeface="Liberation Sans"/>
              </a:rPr>
              <a:t> </a:t>
            </a:r>
            <a:r>
              <a:rPr lang="en-GB" sz="1900" dirty="0" err="1">
                <a:solidFill>
                  <a:srgbClr val="7030A0"/>
                </a:solidFill>
                <a:latin typeface="Liberation Sans"/>
              </a:rPr>
              <a:t>aren</a:t>
            </a:r>
            <a:r>
              <a:rPr lang="ja-JP" altLang="en-GB" sz="1900" dirty="0">
                <a:solidFill>
                  <a:srgbClr val="7030A0"/>
                </a:solidFill>
                <a:latin typeface="Liberation Sans"/>
              </a:rPr>
              <a:t>’</a:t>
            </a:r>
            <a:r>
              <a:rPr lang="en-GB" sz="1900" dirty="0">
                <a:solidFill>
                  <a:srgbClr val="7030A0"/>
                </a:solidFill>
                <a:latin typeface="Liberation Sans"/>
              </a:rPr>
              <a:t>t very happy at the idea of going on vacation with a group of other people, even though the </a:t>
            </a:r>
            <a:r>
              <a:rPr lang="en-GB" sz="1900" dirty="0" err="1">
                <a:solidFill>
                  <a:srgbClr val="7030A0"/>
                </a:solidFill>
                <a:latin typeface="Liberation Sans"/>
              </a:rPr>
              <a:t>Thomsons</a:t>
            </a:r>
            <a:r>
              <a:rPr lang="en-GB" sz="1900" dirty="0">
                <a:solidFill>
                  <a:srgbClr val="7030A0"/>
                </a:solidFill>
                <a:latin typeface="Liberation Sans"/>
              </a:rPr>
              <a:t> would have their own boat. The travel organizer shows them descriptions of flotillas from other children their ages and they are all very positive, so eventually, everyone agrees to explore flotilla opportunities. Will confirms this recommendation and asks for detailed options. As it</a:t>
            </a:r>
            <a:r>
              <a:rPr lang="ja-JP" altLang="en-GB" sz="1900" dirty="0">
                <a:solidFill>
                  <a:srgbClr val="7030A0"/>
                </a:solidFill>
                <a:latin typeface="Liberation Sans"/>
              </a:rPr>
              <a:t>’</a:t>
            </a:r>
            <a:r>
              <a:rPr lang="en-GB" sz="1900" dirty="0">
                <a:solidFill>
                  <a:srgbClr val="7030A0"/>
                </a:solidFill>
                <a:latin typeface="Liberation Sans"/>
              </a:rPr>
              <a:t>s getting late, he asks for the details to be </a:t>
            </a:r>
            <a:r>
              <a:rPr lang="en-GB" sz="1900" dirty="0" smtClean="0">
                <a:solidFill>
                  <a:srgbClr val="7030A0"/>
                </a:solidFill>
                <a:latin typeface="Liberation Sans"/>
              </a:rPr>
              <a:t>saved so </a:t>
            </a:r>
            <a:r>
              <a:rPr lang="en-GB" sz="1900" dirty="0">
                <a:solidFill>
                  <a:srgbClr val="7030A0"/>
                </a:solidFill>
                <a:latin typeface="Liberation Sans"/>
              </a:rPr>
              <a:t>everyone can consider them tomorrow. The travel organizer </a:t>
            </a:r>
            <a:r>
              <a:rPr lang="en-GB" sz="1900" dirty="0" smtClean="0">
                <a:solidFill>
                  <a:srgbClr val="7030A0"/>
                </a:solidFill>
                <a:latin typeface="Liberation Sans"/>
              </a:rPr>
              <a:t>emails them a </a:t>
            </a:r>
            <a:r>
              <a:rPr lang="en-GB" sz="1900" dirty="0">
                <a:solidFill>
                  <a:srgbClr val="7030A0"/>
                </a:solidFill>
                <a:latin typeface="Liberation Sans"/>
              </a:rPr>
              <a:t>summary of the different options available.</a:t>
            </a:r>
            <a:r>
              <a:rPr lang="ja-JP" altLang="en-GB" sz="1900" dirty="0">
                <a:solidFill>
                  <a:srgbClr val="7030A0"/>
                </a:solidFill>
                <a:latin typeface="Liberation Sans"/>
              </a:rPr>
              <a:t>”</a:t>
            </a:r>
            <a:endParaRPr lang="en-US" sz="1900" dirty="0">
              <a:solidFill>
                <a:srgbClr val="7030A0"/>
              </a:solidFill>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20</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023778664"/>
      </p:ext>
    </p:extLst>
  </p:cSld>
  <p:clrMapOvr>
    <a:masterClrMapping/>
  </p:clrMapOvr>
  <p:transition advTm="1304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and Personas</a:t>
            </a:r>
            <a:endParaRPr lang="en-US" dirty="0"/>
          </a:p>
        </p:txBody>
      </p:sp>
      <p:sp>
        <p:nvSpPr>
          <p:cNvPr id="7" name="Footer Placeholder 6"/>
          <p:cNvSpPr>
            <a:spLocks noGrp="1"/>
          </p:cNvSpPr>
          <p:nvPr>
            <p:ph type="ftr" sz="quarter" idx="11"/>
          </p:nvPr>
        </p:nvSpPr>
        <p:spPr/>
        <p:txBody>
          <a:bodyPr/>
          <a:lstStyle/>
          <a:p>
            <a:r>
              <a:rPr lang="en-GB" sz="1000" dirty="0" smtClean="0">
                <a:solidFill>
                  <a:schemeClr val="accent6">
                    <a:lumMod val="75000"/>
                  </a:schemeClr>
                </a:solidFill>
              </a:rPr>
              <a:t>www.id-book.com</a:t>
            </a:r>
            <a:endParaRPr lang="en-GB" sz="1000"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21</a:t>
            </a:fld>
            <a:endParaRPr lang="en-GB" sz="1000" dirty="0">
              <a:solidFill>
                <a:schemeClr val="accent6">
                  <a:lumMod val="75000"/>
                </a:schemeClr>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347156"/>
            <a:ext cx="6768752" cy="4796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48042095"/>
      </p:ext>
    </p:extLst>
  </p:cSld>
  <p:clrMapOvr>
    <a:masterClrMapping/>
  </p:clrMapOvr>
  <mc:AlternateContent xmlns:mc="http://schemas.openxmlformats.org/markup-compatibility/2006">
    <mc:Choice xmlns:p14="http://schemas.microsoft.com/office/powerpoint/2010/main" Requires="p14">
      <p:transition spd="slow" p14:dur="2000" advTm="55674"/>
    </mc:Choice>
    <mc:Fallback>
      <p:transition spd="slow" advTm="55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481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482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482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4822" name="Rectangle 6"/>
          <p:cNvSpPr>
            <a:spLocks noGrp="1" noChangeArrowheads="1"/>
          </p:cNvSpPr>
          <p:nvPr>
            <p:ph type="title"/>
          </p:nvPr>
        </p:nvSpPr>
        <p:spPr>
          <a:xfrm>
            <a:off x="904812" y="184614"/>
            <a:ext cx="7399463"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Use case for travel organizer</a:t>
            </a:r>
          </a:p>
        </p:txBody>
      </p:sp>
      <p:sp>
        <p:nvSpPr>
          <p:cNvPr id="34823"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34824" name="Rectangle 8"/>
          <p:cNvSpPr>
            <a:spLocks noChangeArrowheads="1"/>
          </p:cNvSpPr>
          <p:nvPr/>
        </p:nvSpPr>
        <p:spPr bwMode="auto">
          <a:xfrm>
            <a:off x="317500" y="980728"/>
            <a:ext cx="8574088" cy="5267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lnSpc>
                <a:spcPct val="130000"/>
              </a:lnSpc>
            </a:pPr>
            <a:r>
              <a:rPr lang="en-GB" sz="2000" dirty="0">
                <a:solidFill>
                  <a:srgbClr val="7030A0"/>
                </a:solidFill>
                <a:latin typeface="Liberation Sans"/>
              </a:rPr>
              <a:t>1. The system displays options for investigating visa and vaccination requirements.</a:t>
            </a:r>
          </a:p>
          <a:p>
            <a:pPr eaLnBrk="0" hangingPunct="0">
              <a:lnSpc>
                <a:spcPct val="130000"/>
              </a:lnSpc>
            </a:pPr>
            <a:r>
              <a:rPr lang="en-GB" sz="2000" dirty="0">
                <a:solidFill>
                  <a:srgbClr val="7030A0"/>
                </a:solidFill>
                <a:latin typeface="Liberation Sans"/>
              </a:rPr>
              <a:t>2. The user chooses the option to find out about visa requirements.</a:t>
            </a:r>
          </a:p>
          <a:p>
            <a:pPr eaLnBrk="0" hangingPunct="0">
              <a:lnSpc>
                <a:spcPct val="130000"/>
              </a:lnSpc>
            </a:pPr>
            <a:r>
              <a:rPr lang="en-GB" sz="2000" dirty="0">
                <a:solidFill>
                  <a:srgbClr val="7030A0"/>
                </a:solidFill>
                <a:latin typeface="Liberation Sans"/>
              </a:rPr>
              <a:t>3. The system prompts user for the name of the destination country.</a:t>
            </a:r>
          </a:p>
          <a:p>
            <a:pPr eaLnBrk="0" hangingPunct="0">
              <a:lnSpc>
                <a:spcPct val="130000"/>
              </a:lnSpc>
            </a:pPr>
            <a:r>
              <a:rPr lang="en-GB" sz="2000" dirty="0">
                <a:solidFill>
                  <a:srgbClr val="7030A0"/>
                </a:solidFill>
                <a:latin typeface="Liberation Sans"/>
              </a:rPr>
              <a:t>4. The user enters the country</a:t>
            </a:r>
            <a:r>
              <a:rPr lang="ja-JP" altLang="en-GB" sz="2000" dirty="0">
                <a:solidFill>
                  <a:srgbClr val="7030A0"/>
                </a:solidFill>
                <a:latin typeface="Liberation Sans"/>
              </a:rPr>
              <a:t>’</a:t>
            </a:r>
            <a:r>
              <a:rPr lang="en-GB" sz="2000" dirty="0">
                <a:solidFill>
                  <a:srgbClr val="7030A0"/>
                </a:solidFill>
                <a:latin typeface="Liberation Sans"/>
              </a:rPr>
              <a:t>s name.</a:t>
            </a:r>
          </a:p>
          <a:p>
            <a:pPr eaLnBrk="0" hangingPunct="0">
              <a:lnSpc>
                <a:spcPct val="130000"/>
              </a:lnSpc>
            </a:pPr>
            <a:r>
              <a:rPr lang="en-GB" sz="2000" dirty="0">
                <a:solidFill>
                  <a:srgbClr val="7030A0"/>
                </a:solidFill>
                <a:latin typeface="Liberation Sans"/>
              </a:rPr>
              <a:t>5. The system checks that the country is valid.</a:t>
            </a:r>
          </a:p>
          <a:p>
            <a:pPr eaLnBrk="0" hangingPunct="0">
              <a:lnSpc>
                <a:spcPct val="130000"/>
              </a:lnSpc>
            </a:pPr>
            <a:r>
              <a:rPr lang="en-GB" sz="2000" dirty="0">
                <a:solidFill>
                  <a:srgbClr val="7030A0"/>
                </a:solidFill>
                <a:latin typeface="Liberation Sans"/>
              </a:rPr>
              <a:t>6. The system prompts the user for her nationality.</a:t>
            </a:r>
          </a:p>
          <a:p>
            <a:pPr eaLnBrk="0" hangingPunct="0">
              <a:lnSpc>
                <a:spcPct val="130000"/>
              </a:lnSpc>
            </a:pPr>
            <a:r>
              <a:rPr lang="en-GB" sz="2000" dirty="0">
                <a:solidFill>
                  <a:srgbClr val="7030A0"/>
                </a:solidFill>
                <a:latin typeface="Liberation Sans"/>
              </a:rPr>
              <a:t>7. The user enters her nationality.</a:t>
            </a:r>
          </a:p>
          <a:p>
            <a:pPr eaLnBrk="0" hangingPunct="0">
              <a:lnSpc>
                <a:spcPct val="130000"/>
              </a:lnSpc>
            </a:pPr>
            <a:r>
              <a:rPr lang="en-GB" sz="2000" dirty="0">
                <a:solidFill>
                  <a:srgbClr val="7030A0"/>
                </a:solidFill>
                <a:latin typeface="Liberation Sans"/>
              </a:rPr>
              <a:t>8. The system checks the visa requirements of the entered country for a passport holder of her nationality.</a:t>
            </a:r>
          </a:p>
          <a:p>
            <a:pPr eaLnBrk="0" hangingPunct="0">
              <a:lnSpc>
                <a:spcPct val="130000"/>
              </a:lnSpc>
            </a:pPr>
            <a:r>
              <a:rPr lang="en-GB" sz="2000" dirty="0">
                <a:solidFill>
                  <a:srgbClr val="7030A0"/>
                </a:solidFill>
                <a:latin typeface="Liberation Sans"/>
              </a:rPr>
              <a:t>9. The system displays the visa requirements.</a:t>
            </a:r>
          </a:p>
          <a:p>
            <a:pPr eaLnBrk="0" hangingPunct="0">
              <a:lnSpc>
                <a:spcPct val="130000"/>
              </a:lnSpc>
            </a:pPr>
            <a:r>
              <a:rPr lang="en-GB" sz="2000" dirty="0">
                <a:solidFill>
                  <a:srgbClr val="7030A0"/>
                </a:solidFill>
                <a:latin typeface="Liberation Sans"/>
              </a:rPr>
              <a:t>10. The system displays the option to print out the visa requirements.</a:t>
            </a:r>
          </a:p>
          <a:p>
            <a:pPr eaLnBrk="0" hangingPunct="0">
              <a:lnSpc>
                <a:spcPct val="130000"/>
              </a:lnSpc>
            </a:pPr>
            <a:r>
              <a:rPr lang="en-GB" sz="2000" dirty="0">
                <a:solidFill>
                  <a:srgbClr val="7030A0"/>
                </a:solidFill>
                <a:latin typeface="Liberation Sans"/>
              </a:rPr>
              <a:t>11. The user chooses to print the requirements.</a:t>
            </a: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22</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523173795"/>
      </p:ext>
    </p:extLst>
  </p:cSld>
  <p:clrMapOvr>
    <a:masterClrMapping/>
  </p:clrMapOvr>
  <p:transition advTm="1090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3600">
                <a:latin typeface="Liberation Sans"/>
              </a:rPr>
              <a:t>Alternative courses for travel organizer</a:t>
            </a:r>
            <a:r>
              <a:rPr lang="en-US" sz="4400">
                <a:latin typeface="Liberation Sans"/>
              </a:rPr>
              <a:t> </a:t>
            </a:r>
          </a:p>
        </p:txBody>
      </p:sp>
      <p:sp>
        <p:nvSpPr>
          <p:cNvPr id="35847"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dirty="0" smtClean="0">
              <a:solidFill>
                <a:srgbClr val="000000"/>
              </a:solidFill>
              <a:latin typeface="Liberation Sans"/>
            </a:endParaRPr>
          </a:p>
          <a:p>
            <a:endParaRPr lang="en-US" dirty="0">
              <a:latin typeface="Liberation Sans"/>
            </a:endParaRPr>
          </a:p>
        </p:txBody>
      </p:sp>
      <p:sp>
        <p:nvSpPr>
          <p:cNvPr id="3584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584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584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584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5848" name="Rectangle 8"/>
          <p:cNvSpPr>
            <a:spLocks noChangeArrowheads="1"/>
          </p:cNvSpPr>
          <p:nvPr/>
        </p:nvSpPr>
        <p:spPr bwMode="auto">
          <a:xfrm>
            <a:off x="633413" y="1268760"/>
            <a:ext cx="8088312" cy="497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en-GB" sz="2400" dirty="0" smtClean="0">
                <a:solidFill>
                  <a:srgbClr val="7030A0"/>
                </a:solidFill>
                <a:latin typeface="Liberation Sans"/>
              </a:rPr>
              <a:t>Some alternative courses:</a:t>
            </a:r>
          </a:p>
          <a:p>
            <a:pPr eaLnBrk="0" hangingPunct="0"/>
            <a:endParaRPr lang="en-GB" sz="2400" dirty="0" smtClean="0">
              <a:solidFill>
                <a:srgbClr val="7030A0"/>
              </a:solidFill>
              <a:latin typeface="Liberation Sans"/>
            </a:endParaRPr>
          </a:p>
          <a:p>
            <a:pPr eaLnBrk="0" hangingPunct="0"/>
            <a:r>
              <a:rPr lang="en-GB" sz="2400" dirty="0" smtClean="0">
                <a:solidFill>
                  <a:srgbClr val="7030A0"/>
                </a:solidFill>
                <a:latin typeface="Liberation Sans"/>
              </a:rPr>
              <a:t>6. If the country name is invalid:</a:t>
            </a:r>
          </a:p>
          <a:p>
            <a:pPr eaLnBrk="0" hangingPunct="0"/>
            <a:endParaRPr lang="en-GB" sz="400" dirty="0" smtClean="0">
              <a:solidFill>
                <a:srgbClr val="7030A0"/>
              </a:solidFill>
              <a:latin typeface="Liberation Sans"/>
            </a:endParaRPr>
          </a:p>
          <a:p>
            <a:pPr lvl="1" eaLnBrk="0" hangingPunct="0"/>
            <a:r>
              <a:rPr lang="en-GB" sz="2400" dirty="0" smtClean="0">
                <a:solidFill>
                  <a:srgbClr val="7030A0"/>
                </a:solidFill>
                <a:latin typeface="Liberation Sans"/>
              </a:rPr>
              <a:t>6.1 The system displays an error message.</a:t>
            </a:r>
          </a:p>
          <a:p>
            <a:pPr lvl="1" eaLnBrk="0" hangingPunct="0"/>
            <a:endParaRPr lang="en-GB" sz="400" dirty="0" smtClean="0">
              <a:solidFill>
                <a:srgbClr val="7030A0"/>
              </a:solidFill>
              <a:latin typeface="Liberation Sans"/>
            </a:endParaRPr>
          </a:p>
          <a:p>
            <a:pPr lvl="1" eaLnBrk="0" hangingPunct="0"/>
            <a:r>
              <a:rPr lang="en-GB" sz="2400" dirty="0" smtClean="0">
                <a:solidFill>
                  <a:srgbClr val="7030A0"/>
                </a:solidFill>
                <a:latin typeface="Liberation Sans"/>
              </a:rPr>
              <a:t>6.2 The system returns to step 3.</a:t>
            </a:r>
          </a:p>
          <a:p>
            <a:pPr eaLnBrk="0" hangingPunct="0"/>
            <a:endParaRPr lang="en-GB" sz="1400" dirty="0" smtClean="0">
              <a:solidFill>
                <a:srgbClr val="7030A0"/>
              </a:solidFill>
              <a:latin typeface="Liberation Sans"/>
            </a:endParaRPr>
          </a:p>
          <a:p>
            <a:pPr eaLnBrk="0" hangingPunct="0"/>
            <a:r>
              <a:rPr lang="en-GB" sz="2400" dirty="0" smtClean="0">
                <a:solidFill>
                  <a:srgbClr val="7030A0"/>
                </a:solidFill>
                <a:latin typeface="Liberation Sans"/>
              </a:rPr>
              <a:t>8. If the nationality is invalid:</a:t>
            </a:r>
          </a:p>
          <a:p>
            <a:pPr eaLnBrk="0" hangingPunct="0"/>
            <a:endParaRPr lang="en-GB" sz="400" dirty="0" smtClean="0">
              <a:solidFill>
                <a:srgbClr val="7030A0"/>
              </a:solidFill>
              <a:latin typeface="Liberation Sans"/>
            </a:endParaRPr>
          </a:p>
          <a:p>
            <a:pPr lvl="1" eaLnBrk="0" hangingPunct="0"/>
            <a:r>
              <a:rPr lang="en-GB" sz="2400" dirty="0" smtClean="0">
                <a:solidFill>
                  <a:srgbClr val="7030A0"/>
                </a:solidFill>
                <a:latin typeface="Liberation Sans"/>
              </a:rPr>
              <a:t>8.1 The system displays an error message.</a:t>
            </a:r>
          </a:p>
          <a:p>
            <a:pPr lvl="1" eaLnBrk="0" hangingPunct="0"/>
            <a:endParaRPr lang="en-GB" sz="400" dirty="0" smtClean="0">
              <a:solidFill>
                <a:srgbClr val="7030A0"/>
              </a:solidFill>
              <a:latin typeface="Liberation Sans"/>
            </a:endParaRPr>
          </a:p>
          <a:p>
            <a:pPr lvl="1" eaLnBrk="0" hangingPunct="0"/>
            <a:r>
              <a:rPr lang="en-GB" sz="2400" dirty="0" smtClean="0">
                <a:solidFill>
                  <a:srgbClr val="7030A0"/>
                </a:solidFill>
                <a:latin typeface="Liberation Sans"/>
              </a:rPr>
              <a:t>8.2 The system returns to step 6.</a:t>
            </a:r>
          </a:p>
          <a:p>
            <a:pPr eaLnBrk="0" hangingPunct="0"/>
            <a:endParaRPr lang="en-GB" sz="1400" dirty="0" smtClean="0">
              <a:solidFill>
                <a:srgbClr val="7030A0"/>
              </a:solidFill>
              <a:latin typeface="Liberation Sans"/>
            </a:endParaRPr>
          </a:p>
          <a:p>
            <a:pPr eaLnBrk="0" hangingPunct="0"/>
            <a:r>
              <a:rPr lang="en-GB" sz="2400" dirty="0" smtClean="0">
                <a:solidFill>
                  <a:srgbClr val="7030A0"/>
                </a:solidFill>
                <a:latin typeface="Liberation Sans"/>
              </a:rPr>
              <a:t>9. If no information about visa requirements is found:</a:t>
            </a:r>
          </a:p>
          <a:p>
            <a:pPr eaLnBrk="0" hangingPunct="0"/>
            <a:endParaRPr lang="en-GB" sz="400" dirty="0" smtClean="0">
              <a:solidFill>
                <a:srgbClr val="7030A0"/>
              </a:solidFill>
              <a:latin typeface="Liberation Sans"/>
            </a:endParaRPr>
          </a:p>
          <a:p>
            <a:pPr lvl="1" eaLnBrk="0" hangingPunct="0"/>
            <a:r>
              <a:rPr lang="en-GB" sz="2400" dirty="0" smtClean="0">
                <a:solidFill>
                  <a:srgbClr val="7030A0"/>
                </a:solidFill>
                <a:latin typeface="Liberation Sans"/>
              </a:rPr>
              <a:t>9.1 The system displays a suitable message.</a:t>
            </a:r>
          </a:p>
          <a:p>
            <a:pPr lvl="1" eaLnBrk="0" hangingPunct="0"/>
            <a:endParaRPr lang="en-GB" sz="400" dirty="0" smtClean="0">
              <a:solidFill>
                <a:srgbClr val="7030A0"/>
              </a:solidFill>
              <a:latin typeface="Liberation Sans"/>
            </a:endParaRPr>
          </a:p>
          <a:p>
            <a:pPr lvl="1" eaLnBrk="0" hangingPunct="0"/>
            <a:r>
              <a:rPr lang="en-GB" sz="2400" dirty="0" smtClean="0">
                <a:solidFill>
                  <a:srgbClr val="7030A0"/>
                </a:solidFill>
                <a:latin typeface="Liberation Sans"/>
              </a:rPr>
              <a:t>9.2 The system returns to step 1.</a:t>
            </a:r>
          </a:p>
          <a:p>
            <a:pPr eaLnBrk="0" hangingPunct="0">
              <a:spcBef>
                <a:spcPts val="600"/>
              </a:spcBef>
            </a:pPr>
            <a:endParaRPr lang="en-US" sz="2000" dirty="0">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23</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675073830"/>
      </p:ext>
    </p:extLst>
  </p:cSld>
  <p:clrMapOvr>
    <a:masterClrMapping/>
  </p:clrMapOvr>
  <p:transition advTm="685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2800"/>
              <a:t>Example use case diagram for travel organizer</a:t>
            </a:r>
          </a:p>
        </p:txBody>
      </p:sp>
      <p:sp>
        <p:nvSpPr>
          <p:cNvPr id="36871"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endParaRPr>
          </a:p>
          <a:p>
            <a:endParaRPr lang="en-US"/>
          </a:p>
        </p:txBody>
      </p:sp>
      <p:sp>
        <p:nvSpPr>
          <p:cNvPr id="3686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6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6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6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6872" name="Picture 8" descr="fig_10_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313" y="1412875"/>
            <a:ext cx="7353300" cy="42735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rPr>
              <a:t>www.id-book.com</a:t>
            </a:r>
            <a:endParaRPr lang="en-GB" sz="1000"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24</a:t>
            </a:fld>
            <a:endParaRPr lang="en-GB" sz="1000" dirty="0">
              <a:solidFill>
                <a:schemeClr val="accent6">
                  <a:lumMod val="75000"/>
                </a:schemeClr>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922688308"/>
      </p:ext>
    </p:extLst>
  </p:cSld>
  <p:clrMapOvr>
    <a:masterClrMapping/>
  </p:clrMapOvr>
  <p:transition advTm="603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6"/>
          <p:cNvSpPr>
            <a:spLocks noGrp="1" noChangeArrowheads="1"/>
          </p:cNvSpPr>
          <p:nvPr>
            <p:ph type="title"/>
          </p:nvPr>
        </p:nvSpPr>
        <p:spPr>
          <a:xfrm>
            <a:off x="457200" y="274638"/>
            <a:ext cx="82296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2800" dirty="0">
                <a:latin typeface="Liberation Sans"/>
              </a:rPr>
              <a:t>Example essential use case for travel organizer</a:t>
            </a:r>
          </a:p>
        </p:txBody>
      </p:sp>
      <p:sp>
        <p:nvSpPr>
          <p:cNvPr id="37895"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3789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789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789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789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7896" name="Rectangle 8"/>
          <p:cNvSpPr>
            <a:spLocks noChangeArrowheads="1"/>
          </p:cNvSpPr>
          <p:nvPr/>
        </p:nvSpPr>
        <p:spPr bwMode="auto">
          <a:xfrm>
            <a:off x="384175" y="1628775"/>
            <a:ext cx="8510588"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en-GB" sz="2000" dirty="0" smtClean="0">
                <a:solidFill>
                  <a:srgbClr val="7030A0"/>
                </a:solidFill>
                <a:latin typeface="Liberation Sans"/>
              </a:rPr>
              <a:t>retrieve Visa</a:t>
            </a:r>
            <a:endParaRPr lang="en-GB" sz="2000" dirty="0">
              <a:solidFill>
                <a:srgbClr val="7030A0"/>
              </a:solidFill>
              <a:latin typeface="Liberation Sans"/>
            </a:endParaRPr>
          </a:p>
          <a:p>
            <a:pPr eaLnBrk="0" hangingPunct="0"/>
            <a:endParaRPr lang="en-GB" sz="2000" u="sng" dirty="0">
              <a:solidFill>
                <a:srgbClr val="7030A0"/>
              </a:solidFill>
              <a:latin typeface="Liberation Sans"/>
            </a:endParaRPr>
          </a:p>
          <a:p>
            <a:pPr eaLnBrk="0" hangingPunct="0"/>
            <a:r>
              <a:rPr lang="en-GB" sz="2000" u="sng" dirty="0">
                <a:solidFill>
                  <a:srgbClr val="7030A0"/>
                </a:solidFill>
                <a:latin typeface="Liberation Sans"/>
              </a:rPr>
              <a:t>USER INTENTION			SYSTEM RESPONSIBILITY</a:t>
            </a:r>
            <a:br>
              <a:rPr lang="en-GB" sz="2000" u="sng" dirty="0">
                <a:solidFill>
                  <a:srgbClr val="7030A0"/>
                </a:solidFill>
                <a:latin typeface="Liberation Sans"/>
              </a:rPr>
            </a:br>
            <a:endParaRPr lang="en-GB" sz="2000" u="sng" dirty="0" smtClean="0">
              <a:solidFill>
                <a:srgbClr val="7030A0"/>
              </a:solidFill>
              <a:latin typeface="Liberation Sans"/>
            </a:endParaRPr>
          </a:p>
          <a:p>
            <a:pPr eaLnBrk="0" hangingPunct="0"/>
            <a:r>
              <a:rPr lang="en-GB" sz="2000" dirty="0" smtClean="0">
                <a:solidFill>
                  <a:srgbClr val="7030A0"/>
                </a:solidFill>
                <a:latin typeface="Liberation Sans"/>
              </a:rPr>
              <a:t>find </a:t>
            </a:r>
            <a:r>
              <a:rPr lang="en-GB" sz="2000" dirty="0">
                <a:solidFill>
                  <a:srgbClr val="7030A0"/>
                </a:solidFill>
                <a:latin typeface="Liberation Sans"/>
              </a:rPr>
              <a:t>visa requirements			request destination and 						             nationality					</a:t>
            </a:r>
            <a:br>
              <a:rPr lang="en-GB" sz="2000" dirty="0">
                <a:solidFill>
                  <a:srgbClr val="7030A0"/>
                </a:solidFill>
                <a:latin typeface="Liberation Sans"/>
              </a:rPr>
            </a:br>
            <a:r>
              <a:rPr lang="en-GB" sz="2000" dirty="0" smtClean="0">
                <a:solidFill>
                  <a:srgbClr val="7030A0"/>
                </a:solidFill>
                <a:latin typeface="Liberation Sans"/>
              </a:rPr>
              <a:t>supply required information</a:t>
            </a:r>
            <a:br>
              <a:rPr lang="en-GB" sz="2000" dirty="0" smtClean="0">
                <a:solidFill>
                  <a:srgbClr val="7030A0"/>
                </a:solidFill>
                <a:latin typeface="Liberation Sans"/>
              </a:rPr>
            </a:br>
            <a:r>
              <a:rPr lang="en-GB" sz="2000" dirty="0" smtClean="0">
                <a:solidFill>
                  <a:srgbClr val="7030A0"/>
                </a:solidFill>
                <a:latin typeface="Liberation Sans"/>
              </a:rPr>
              <a:t>			</a:t>
            </a:r>
            <a:r>
              <a:rPr lang="en-GB" sz="2000" dirty="0">
                <a:solidFill>
                  <a:srgbClr val="7030A0"/>
                </a:solidFill>
                <a:latin typeface="Liberation Sans"/>
              </a:rPr>
              <a:t>		</a:t>
            </a:r>
            <a:r>
              <a:rPr lang="en-GB" sz="2000" dirty="0" smtClean="0">
                <a:solidFill>
                  <a:srgbClr val="7030A0"/>
                </a:solidFill>
                <a:latin typeface="Liberation Sans"/>
              </a:rPr>
              <a:t>obtain appropriate visa info</a:t>
            </a:r>
            <a:br>
              <a:rPr lang="en-GB" sz="2000" dirty="0" smtClean="0">
                <a:solidFill>
                  <a:srgbClr val="7030A0"/>
                </a:solidFill>
                <a:latin typeface="Liberation Sans"/>
              </a:rPr>
            </a:br>
            <a:r>
              <a:rPr lang="en-GB" sz="2000" dirty="0" smtClean="0">
                <a:solidFill>
                  <a:srgbClr val="7030A0"/>
                </a:solidFill>
                <a:latin typeface="Liberation Sans"/>
              </a:rPr>
              <a:t>obtain copy of visa info</a:t>
            </a:r>
            <a:br>
              <a:rPr lang="en-GB" sz="2000" dirty="0" smtClean="0">
                <a:solidFill>
                  <a:srgbClr val="7030A0"/>
                </a:solidFill>
                <a:latin typeface="Liberation Sans"/>
              </a:rPr>
            </a:br>
            <a:r>
              <a:rPr lang="en-GB" sz="2000" dirty="0">
                <a:solidFill>
                  <a:srgbClr val="7030A0"/>
                </a:solidFill>
                <a:latin typeface="Liberation Sans"/>
              </a:rPr>
              <a:t>					offer info in different formats</a:t>
            </a:r>
            <a:br>
              <a:rPr lang="en-GB" sz="2000" dirty="0">
                <a:solidFill>
                  <a:srgbClr val="7030A0"/>
                </a:solidFill>
                <a:latin typeface="Liberation Sans"/>
              </a:rPr>
            </a:br>
            <a:r>
              <a:rPr lang="en-GB" sz="2000" dirty="0">
                <a:solidFill>
                  <a:srgbClr val="7030A0"/>
                </a:solidFill>
                <a:latin typeface="Liberation Sans"/>
              </a:rPr>
              <a:t>choose suitable format</a:t>
            </a:r>
            <a:br>
              <a:rPr lang="en-GB" sz="2000" dirty="0">
                <a:solidFill>
                  <a:srgbClr val="7030A0"/>
                </a:solidFill>
                <a:latin typeface="Liberation Sans"/>
              </a:rPr>
            </a:br>
            <a:r>
              <a:rPr lang="en-GB" sz="2000" dirty="0">
                <a:solidFill>
                  <a:srgbClr val="7030A0"/>
                </a:solidFill>
                <a:latin typeface="Liberation Sans"/>
              </a:rPr>
              <a:t>					provide info in chosen format</a:t>
            </a:r>
            <a:endParaRPr lang="en-US" sz="2000" dirty="0">
              <a:solidFill>
                <a:srgbClr val="7030A0"/>
              </a:solidFill>
              <a:latin typeface="Liberation Sans"/>
            </a:endParaRPr>
          </a:p>
        </p:txBody>
      </p:sp>
      <p:sp>
        <p:nvSpPr>
          <p:cNvPr id="37897" name="Line 9"/>
          <p:cNvSpPr>
            <a:spLocks noChangeShapeType="1"/>
          </p:cNvSpPr>
          <p:nvPr/>
        </p:nvSpPr>
        <p:spPr bwMode="auto">
          <a:xfrm>
            <a:off x="492125" y="6324600"/>
            <a:ext cx="83708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25</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587356244"/>
      </p:ext>
    </p:extLst>
  </p:cSld>
  <p:clrMapOvr>
    <a:masterClrMapping/>
  </p:clrMapOvr>
  <p:transition advTm="1722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67544" y="188640"/>
            <a:ext cx="8229600" cy="1143000"/>
          </a:xfrm>
        </p:spPr>
        <p:txBody>
          <a:bodyPr/>
          <a:lstStyle/>
          <a:p>
            <a:r>
              <a:rPr lang="en-US" sz="4400" dirty="0"/>
              <a:t>Task analysis</a:t>
            </a:r>
            <a:endParaRPr lang="en-GB" sz="4400" dirty="0"/>
          </a:p>
        </p:txBody>
      </p:sp>
      <p:sp>
        <p:nvSpPr>
          <p:cNvPr id="38915" name="Rectangle 3"/>
          <p:cNvSpPr>
            <a:spLocks noGrp="1" noChangeArrowheads="1"/>
          </p:cNvSpPr>
          <p:nvPr>
            <p:ph idx="1"/>
          </p:nvPr>
        </p:nvSpPr>
        <p:spPr>
          <a:xfrm>
            <a:off x="395536" y="1268760"/>
            <a:ext cx="8229600" cy="5040560"/>
          </a:xfrm>
        </p:spPr>
        <p:txBody>
          <a:bodyPr>
            <a:normAutofit fontScale="92500" lnSpcReduction="10000"/>
          </a:bodyPr>
          <a:lstStyle/>
          <a:p>
            <a:pPr eaLnBrk="0" hangingPunct="0">
              <a:lnSpc>
                <a:spcPct val="110000"/>
              </a:lnSpc>
              <a:spcBef>
                <a:spcPts val="600"/>
              </a:spcBef>
            </a:pPr>
            <a:r>
              <a:rPr lang="en-GB" sz="2400" dirty="0">
                <a:solidFill>
                  <a:srgbClr val="7030A0"/>
                </a:solidFill>
              </a:rPr>
              <a:t>Task descriptions are often used to envision new systems or </a:t>
            </a:r>
            <a:r>
              <a:rPr lang="en-GB" sz="2400" dirty="0" smtClean="0">
                <a:solidFill>
                  <a:srgbClr val="7030A0"/>
                </a:solidFill>
              </a:rPr>
              <a:t>devices</a:t>
            </a:r>
          </a:p>
          <a:p>
            <a:pPr eaLnBrk="0" hangingPunct="0">
              <a:lnSpc>
                <a:spcPct val="110000"/>
              </a:lnSpc>
              <a:spcBef>
                <a:spcPts val="600"/>
              </a:spcBef>
            </a:pPr>
            <a:endParaRPr lang="en-GB" sz="600" dirty="0">
              <a:solidFill>
                <a:srgbClr val="7030A0"/>
              </a:solidFill>
            </a:endParaRPr>
          </a:p>
          <a:p>
            <a:pPr eaLnBrk="0" hangingPunct="0">
              <a:lnSpc>
                <a:spcPct val="110000"/>
              </a:lnSpc>
              <a:spcBef>
                <a:spcPts val="600"/>
              </a:spcBef>
            </a:pPr>
            <a:r>
              <a:rPr lang="en-GB" sz="2400" dirty="0">
                <a:solidFill>
                  <a:srgbClr val="7030A0"/>
                </a:solidFill>
              </a:rPr>
              <a:t>Task analysis is used mainly to investigate an existing </a:t>
            </a:r>
            <a:r>
              <a:rPr lang="en-GB" sz="2400" dirty="0" smtClean="0">
                <a:solidFill>
                  <a:srgbClr val="7030A0"/>
                </a:solidFill>
              </a:rPr>
              <a:t>situation, not to envision new products. </a:t>
            </a:r>
          </a:p>
          <a:p>
            <a:pPr eaLnBrk="0" hangingPunct="0">
              <a:lnSpc>
                <a:spcPct val="110000"/>
              </a:lnSpc>
              <a:spcBef>
                <a:spcPts val="600"/>
              </a:spcBef>
            </a:pPr>
            <a:endParaRPr lang="en-GB" sz="600" dirty="0">
              <a:solidFill>
                <a:srgbClr val="7030A0"/>
              </a:solidFill>
            </a:endParaRPr>
          </a:p>
          <a:p>
            <a:pPr eaLnBrk="0" hangingPunct="0">
              <a:lnSpc>
                <a:spcPct val="110000"/>
              </a:lnSpc>
              <a:spcBef>
                <a:spcPts val="600"/>
              </a:spcBef>
            </a:pPr>
            <a:r>
              <a:rPr lang="en-GB" sz="2400" dirty="0">
                <a:solidFill>
                  <a:srgbClr val="7030A0"/>
                </a:solidFill>
              </a:rPr>
              <a:t>It is important not to focus on superficial </a:t>
            </a:r>
            <a:r>
              <a:rPr lang="en-GB" sz="2400" dirty="0" smtClean="0">
                <a:solidFill>
                  <a:srgbClr val="7030A0"/>
                </a:solidFill>
              </a:rPr>
              <a:t>activities</a:t>
            </a:r>
          </a:p>
          <a:p>
            <a:pPr eaLnBrk="0" hangingPunct="0">
              <a:lnSpc>
                <a:spcPct val="110000"/>
              </a:lnSpc>
              <a:spcBef>
                <a:spcPts val="600"/>
              </a:spcBef>
            </a:pPr>
            <a:endParaRPr lang="en-GB" sz="600" dirty="0" smtClean="0">
              <a:solidFill>
                <a:srgbClr val="7030A0"/>
              </a:solidFill>
            </a:endParaRPr>
          </a:p>
          <a:p>
            <a:pPr lvl="1" eaLnBrk="0" hangingPunct="0">
              <a:lnSpc>
                <a:spcPct val="110000"/>
              </a:lnSpc>
              <a:spcBef>
                <a:spcPts val="600"/>
              </a:spcBef>
            </a:pPr>
            <a:r>
              <a:rPr lang="en-GB" sz="2000" dirty="0" smtClean="0">
                <a:solidFill>
                  <a:schemeClr val="accent1"/>
                </a:solidFill>
              </a:rPr>
              <a:t>What </a:t>
            </a:r>
            <a:r>
              <a:rPr lang="en-GB" sz="2000" dirty="0">
                <a:solidFill>
                  <a:schemeClr val="accent1"/>
                </a:solidFill>
              </a:rPr>
              <a:t>are people trying to achieve? </a:t>
            </a:r>
            <a:endParaRPr lang="en-GB" sz="2000" dirty="0" smtClean="0">
              <a:solidFill>
                <a:schemeClr val="accent1"/>
              </a:solidFill>
            </a:endParaRPr>
          </a:p>
          <a:p>
            <a:pPr lvl="1" eaLnBrk="0" hangingPunct="0">
              <a:lnSpc>
                <a:spcPct val="110000"/>
              </a:lnSpc>
              <a:spcBef>
                <a:spcPts val="600"/>
              </a:spcBef>
            </a:pPr>
            <a:endParaRPr lang="en-GB" sz="400" dirty="0" smtClean="0">
              <a:solidFill>
                <a:schemeClr val="accent1"/>
              </a:solidFill>
            </a:endParaRPr>
          </a:p>
          <a:p>
            <a:pPr lvl="1" eaLnBrk="0" hangingPunct="0">
              <a:lnSpc>
                <a:spcPct val="110000"/>
              </a:lnSpc>
              <a:spcBef>
                <a:spcPts val="600"/>
              </a:spcBef>
            </a:pPr>
            <a:r>
              <a:rPr lang="en-GB" sz="2000" dirty="0" smtClean="0">
                <a:solidFill>
                  <a:schemeClr val="accent1"/>
                </a:solidFill>
              </a:rPr>
              <a:t>Why </a:t>
            </a:r>
            <a:r>
              <a:rPr lang="en-GB" sz="2000" dirty="0">
                <a:solidFill>
                  <a:schemeClr val="accent1"/>
                </a:solidFill>
              </a:rPr>
              <a:t>are they trying to achieve it</a:t>
            </a:r>
            <a:r>
              <a:rPr lang="en-GB" sz="2000" dirty="0" smtClean="0">
                <a:solidFill>
                  <a:schemeClr val="accent1"/>
                </a:solidFill>
              </a:rPr>
              <a:t>?</a:t>
            </a:r>
          </a:p>
          <a:p>
            <a:pPr lvl="1" eaLnBrk="0" hangingPunct="0">
              <a:lnSpc>
                <a:spcPct val="110000"/>
              </a:lnSpc>
              <a:spcBef>
                <a:spcPts val="600"/>
              </a:spcBef>
            </a:pPr>
            <a:endParaRPr lang="en-GB" sz="400" dirty="0" smtClean="0">
              <a:solidFill>
                <a:schemeClr val="accent1"/>
              </a:solidFill>
            </a:endParaRPr>
          </a:p>
          <a:p>
            <a:pPr lvl="1" eaLnBrk="0" hangingPunct="0">
              <a:lnSpc>
                <a:spcPct val="110000"/>
              </a:lnSpc>
              <a:spcBef>
                <a:spcPts val="600"/>
              </a:spcBef>
            </a:pPr>
            <a:r>
              <a:rPr lang="en-GB" sz="2000" dirty="0" smtClean="0">
                <a:solidFill>
                  <a:schemeClr val="accent1"/>
                </a:solidFill>
              </a:rPr>
              <a:t>How </a:t>
            </a:r>
            <a:r>
              <a:rPr lang="en-GB" sz="2000" dirty="0">
                <a:solidFill>
                  <a:schemeClr val="accent1"/>
                </a:solidFill>
              </a:rPr>
              <a:t>are they going about it</a:t>
            </a:r>
            <a:r>
              <a:rPr lang="en-GB" sz="2000" dirty="0" smtClean="0">
                <a:solidFill>
                  <a:schemeClr val="accent1"/>
                </a:solidFill>
              </a:rPr>
              <a:t>?</a:t>
            </a:r>
          </a:p>
          <a:p>
            <a:pPr lvl="1" eaLnBrk="0" hangingPunct="0">
              <a:lnSpc>
                <a:spcPct val="110000"/>
              </a:lnSpc>
              <a:spcBef>
                <a:spcPts val="600"/>
              </a:spcBef>
            </a:pPr>
            <a:endParaRPr lang="en-GB" sz="400" dirty="0">
              <a:solidFill>
                <a:schemeClr val="accent1"/>
              </a:solidFill>
            </a:endParaRPr>
          </a:p>
          <a:p>
            <a:pPr eaLnBrk="0" hangingPunct="0">
              <a:lnSpc>
                <a:spcPct val="110000"/>
              </a:lnSpc>
              <a:spcBef>
                <a:spcPts val="600"/>
              </a:spcBef>
            </a:pPr>
            <a:r>
              <a:rPr lang="en-GB" sz="2400" dirty="0">
                <a:solidFill>
                  <a:srgbClr val="7030A0"/>
                </a:solidFill>
              </a:rPr>
              <a:t>Many techniques, the most popular is Hierarchical Task Analysis (HTA)</a:t>
            </a:r>
            <a:endParaRPr lang="en-US" sz="2400" dirty="0">
              <a:solidFill>
                <a:srgbClr val="7030A0"/>
              </a:solidFill>
            </a:endParaRPr>
          </a:p>
          <a:p>
            <a:pPr>
              <a:lnSpc>
                <a:spcPct val="110000"/>
              </a:lnSpc>
            </a:pPr>
            <a:endParaRPr lang="en-GB" sz="2800" dirty="0"/>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rPr>
              <a:t>www.id-book.com</a:t>
            </a:r>
            <a:endParaRPr lang="en-GB" sz="1000" dirty="0">
              <a:solidFill>
                <a:schemeClr val="accent6">
                  <a:lumMod val="75000"/>
                </a:schemeClr>
              </a:solidFill>
            </a:endParaRP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26</a:t>
            </a:fld>
            <a:endParaRPr lang="en-GB" sz="1000" dirty="0">
              <a:solidFill>
                <a:schemeClr val="accent6">
                  <a:lumMod val="75000"/>
                </a:schemeClr>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552215560"/>
      </p:ext>
    </p:extLst>
  </p:cSld>
  <p:clrMapOvr>
    <a:masterClrMapping/>
  </p:clrMapOvr>
  <mc:AlternateContent xmlns:mc="http://schemas.openxmlformats.org/markup-compatibility/2006">
    <mc:Choice xmlns:p14="http://schemas.microsoft.com/office/powerpoint/2010/main" Requires="p14">
      <p:transition spd="slow" p14:dur="2000" advTm="77252"/>
    </mc:Choice>
    <mc:Fallback>
      <p:transition spd="slow" advTm="77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400" dirty="0"/>
              <a:t>Hierarchical Task Analysis</a:t>
            </a:r>
            <a:endParaRPr lang="en-GB" sz="4400" dirty="0"/>
          </a:p>
        </p:txBody>
      </p:sp>
      <p:sp>
        <p:nvSpPr>
          <p:cNvPr id="39939" name="Rectangle 3"/>
          <p:cNvSpPr>
            <a:spLocks noGrp="1" noChangeArrowheads="1"/>
          </p:cNvSpPr>
          <p:nvPr>
            <p:ph idx="1"/>
          </p:nvPr>
        </p:nvSpPr>
        <p:spPr>
          <a:xfrm>
            <a:off x="539552" y="1556792"/>
            <a:ext cx="8229600" cy="4525963"/>
          </a:xfrm>
        </p:spPr>
        <p:txBody>
          <a:bodyPr>
            <a:normAutofit/>
          </a:bodyPr>
          <a:lstStyle/>
          <a:p>
            <a:pPr eaLnBrk="0" hangingPunct="0">
              <a:lnSpc>
                <a:spcPct val="90000"/>
              </a:lnSpc>
              <a:spcBef>
                <a:spcPts val="600"/>
              </a:spcBef>
            </a:pPr>
            <a:r>
              <a:rPr lang="en-GB" sz="2400" dirty="0">
                <a:solidFill>
                  <a:srgbClr val="7030A0"/>
                </a:solidFill>
              </a:rPr>
              <a:t>Involves breaking a task down into subtasks, then sub-sub-tasks and so on. These are grouped as plans which specify how the tasks might be performed in practice</a:t>
            </a:r>
          </a:p>
          <a:p>
            <a:pPr eaLnBrk="0" hangingPunct="0">
              <a:lnSpc>
                <a:spcPct val="90000"/>
              </a:lnSpc>
              <a:spcBef>
                <a:spcPts val="600"/>
              </a:spcBef>
            </a:pPr>
            <a:endParaRPr lang="en-GB" sz="2400" dirty="0">
              <a:solidFill>
                <a:srgbClr val="7030A0"/>
              </a:solidFill>
            </a:endParaRPr>
          </a:p>
          <a:p>
            <a:pPr eaLnBrk="0" hangingPunct="0">
              <a:lnSpc>
                <a:spcPct val="90000"/>
              </a:lnSpc>
              <a:spcBef>
                <a:spcPts val="600"/>
              </a:spcBef>
            </a:pPr>
            <a:r>
              <a:rPr lang="en-GB" sz="2400" dirty="0">
                <a:solidFill>
                  <a:srgbClr val="7030A0"/>
                </a:solidFill>
              </a:rPr>
              <a:t>HTA focuses on physical and observable actions, and includes looking at actions not related to software or an interaction device</a:t>
            </a:r>
          </a:p>
          <a:p>
            <a:pPr eaLnBrk="0" hangingPunct="0">
              <a:lnSpc>
                <a:spcPct val="90000"/>
              </a:lnSpc>
              <a:spcBef>
                <a:spcPts val="600"/>
              </a:spcBef>
            </a:pPr>
            <a:endParaRPr lang="en-GB" sz="2400" dirty="0">
              <a:solidFill>
                <a:srgbClr val="7030A0"/>
              </a:solidFill>
            </a:endParaRPr>
          </a:p>
          <a:p>
            <a:pPr eaLnBrk="0" hangingPunct="0">
              <a:lnSpc>
                <a:spcPct val="90000"/>
              </a:lnSpc>
              <a:spcBef>
                <a:spcPts val="600"/>
              </a:spcBef>
            </a:pPr>
            <a:r>
              <a:rPr lang="en-GB" sz="2400" dirty="0">
                <a:solidFill>
                  <a:srgbClr val="7030A0"/>
                </a:solidFill>
              </a:rPr>
              <a:t>Start with a user goal which is examined and the main tasks for achieving it are identified</a:t>
            </a:r>
          </a:p>
          <a:p>
            <a:pPr eaLnBrk="0" hangingPunct="0">
              <a:lnSpc>
                <a:spcPct val="90000"/>
              </a:lnSpc>
              <a:spcBef>
                <a:spcPts val="600"/>
              </a:spcBef>
            </a:pPr>
            <a:endParaRPr lang="en-GB" sz="2400" dirty="0">
              <a:solidFill>
                <a:srgbClr val="7030A0"/>
              </a:solidFill>
            </a:endParaRPr>
          </a:p>
          <a:p>
            <a:pPr eaLnBrk="0" hangingPunct="0">
              <a:lnSpc>
                <a:spcPct val="90000"/>
              </a:lnSpc>
              <a:spcBef>
                <a:spcPts val="600"/>
              </a:spcBef>
            </a:pPr>
            <a:r>
              <a:rPr lang="en-GB" sz="2400" dirty="0">
                <a:solidFill>
                  <a:srgbClr val="7030A0"/>
                </a:solidFill>
              </a:rPr>
              <a:t>Tasks are sub-divided into sub-tasks</a:t>
            </a:r>
            <a:endParaRPr lang="en-US" sz="2400" dirty="0">
              <a:solidFill>
                <a:srgbClr val="7030A0"/>
              </a:solidFill>
            </a:endParaRPr>
          </a:p>
          <a:p>
            <a:pPr>
              <a:lnSpc>
                <a:spcPct val="90000"/>
              </a:lnSpc>
            </a:pPr>
            <a:endParaRPr lang="en-GB" sz="2800" dirty="0"/>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rPr>
              <a:t>www.id-book.com</a:t>
            </a:r>
            <a:endParaRPr lang="en-GB" dirty="0">
              <a:solidFill>
                <a:schemeClr val="accent6">
                  <a:lumMod val="75000"/>
                </a:schemeClr>
              </a:solidFill>
            </a:endParaRP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27</a:t>
            </a:fld>
            <a:endParaRPr lang="en-GB" dirty="0">
              <a:solidFill>
                <a:schemeClr val="accent6">
                  <a:lumMod val="75000"/>
                </a:schemeClr>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904865310"/>
      </p:ext>
    </p:extLst>
  </p:cSld>
  <p:clrMapOvr>
    <a:masterClrMapping/>
  </p:clrMapOvr>
  <mc:AlternateContent xmlns:mc="http://schemas.openxmlformats.org/markup-compatibility/2006">
    <mc:Choice xmlns:p14="http://schemas.microsoft.com/office/powerpoint/2010/main" Requires="p14">
      <p:transition spd="slow" p14:dur="2000" advTm="74105"/>
    </mc:Choice>
    <mc:Fallback>
      <p:transition spd="slow" advTm="74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5"/>
          <p:cNvSpPr>
            <a:spLocks noGrp="1" noChangeArrowheads="1"/>
          </p:cNvSpPr>
          <p:nvPr>
            <p:ph type="title"/>
          </p:nvPr>
        </p:nvSpPr>
        <p:spPr>
          <a:xfrm>
            <a:off x="457200" y="524255"/>
            <a:ext cx="8229600" cy="643766"/>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3600">
                <a:latin typeface="Liberation Sans"/>
              </a:rPr>
              <a:t>Example Hierarchical Task Analysis</a:t>
            </a:r>
          </a:p>
        </p:txBody>
      </p:sp>
      <p:sp>
        <p:nvSpPr>
          <p:cNvPr id="40966" name="Rectangle 6"/>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10000"/>
          </a:bodyPr>
          <a:lstStyle/>
          <a:p>
            <a:pPr marL="0" indent="0" eaLnBrk="0" hangingPunct="0">
              <a:buNone/>
            </a:pPr>
            <a:r>
              <a:rPr lang="en-GB" sz="3400" dirty="0">
                <a:solidFill>
                  <a:srgbClr val="7030A0"/>
                </a:solidFill>
                <a:latin typeface="Liberation Sans"/>
              </a:rPr>
              <a:t>0. In order to buy a DVD</a:t>
            </a:r>
          </a:p>
          <a:p>
            <a:pPr marL="0" indent="0" eaLnBrk="0" hangingPunct="0">
              <a:buNone/>
            </a:pPr>
            <a:r>
              <a:rPr lang="en-GB" sz="3400" dirty="0">
                <a:solidFill>
                  <a:srgbClr val="7030A0"/>
                </a:solidFill>
                <a:latin typeface="Liberation Sans"/>
              </a:rPr>
              <a:t>1. locate DVD</a:t>
            </a:r>
          </a:p>
          <a:p>
            <a:pPr marL="0" indent="0" eaLnBrk="0" hangingPunct="0">
              <a:buNone/>
            </a:pPr>
            <a:r>
              <a:rPr lang="en-GB" sz="3400" dirty="0">
                <a:solidFill>
                  <a:srgbClr val="7030A0"/>
                </a:solidFill>
                <a:latin typeface="Liberation Sans"/>
              </a:rPr>
              <a:t>2. add DVD to shopping basket</a:t>
            </a:r>
          </a:p>
          <a:p>
            <a:pPr marL="0" indent="0" eaLnBrk="0" hangingPunct="0">
              <a:buNone/>
            </a:pPr>
            <a:r>
              <a:rPr lang="en-GB" sz="3400" dirty="0">
                <a:solidFill>
                  <a:srgbClr val="7030A0"/>
                </a:solidFill>
                <a:latin typeface="Liberation Sans"/>
              </a:rPr>
              <a:t>3. enter payment details</a:t>
            </a:r>
          </a:p>
          <a:p>
            <a:pPr marL="0" indent="0" eaLnBrk="0" hangingPunct="0">
              <a:buNone/>
            </a:pPr>
            <a:r>
              <a:rPr lang="en-GB" sz="3400" dirty="0">
                <a:solidFill>
                  <a:srgbClr val="7030A0"/>
                </a:solidFill>
                <a:latin typeface="Liberation Sans"/>
              </a:rPr>
              <a:t>4. complete address</a:t>
            </a:r>
          </a:p>
          <a:p>
            <a:pPr marL="0" indent="0" eaLnBrk="0" hangingPunct="0">
              <a:buNone/>
            </a:pPr>
            <a:r>
              <a:rPr lang="en-GB" sz="3400" dirty="0">
                <a:solidFill>
                  <a:srgbClr val="7030A0"/>
                </a:solidFill>
                <a:latin typeface="Liberation Sans"/>
              </a:rPr>
              <a:t>5. confirm order</a:t>
            </a:r>
            <a:br>
              <a:rPr lang="en-GB" sz="3400" dirty="0">
                <a:solidFill>
                  <a:srgbClr val="7030A0"/>
                </a:solidFill>
                <a:latin typeface="Liberation Sans"/>
              </a:rPr>
            </a:br>
            <a:endParaRPr lang="en-GB" sz="3400" dirty="0">
              <a:solidFill>
                <a:srgbClr val="7030A0"/>
              </a:solidFill>
              <a:latin typeface="Liberation Sans"/>
            </a:endParaRPr>
          </a:p>
          <a:p>
            <a:pPr marL="0" indent="0" eaLnBrk="0" hangingPunct="0">
              <a:buNone/>
            </a:pPr>
            <a:r>
              <a:rPr lang="en-GB" sz="3400" dirty="0">
                <a:solidFill>
                  <a:srgbClr val="7030A0"/>
                </a:solidFill>
                <a:latin typeface="Liberation Sans"/>
              </a:rPr>
              <a:t>plan 0: 	If regular user do 1-2-5. </a:t>
            </a:r>
            <a:br>
              <a:rPr lang="en-GB" sz="3400" dirty="0">
                <a:solidFill>
                  <a:srgbClr val="7030A0"/>
                </a:solidFill>
                <a:latin typeface="Liberation Sans"/>
              </a:rPr>
            </a:br>
            <a:r>
              <a:rPr lang="en-GB" sz="3400" dirty="0">
                <a:solidFill>
                  <a:srgbClr val="7030A0"/>
                </a:solidFill>
                <a:latin typeface="Liberation Sans"/>
              </a:rPr>
              <a:t>		</a:t>
            </a:r>
            <a:r>
              <a:rPr lang="en-GB" sz="3400" dirty="0" smtClean="0">
                <a:solidFill>
                  <a:srgbClr val="7030A0"/>
                </a:solidFill>
                <a:latin typeface="Liberation Sans"/>
              </a:rPr>
              <a:t>	If </a:t>
            </a:r>
            <a:r>
              <a:rPr lang="en-GB" sz="3400" dirty="0">
                <a:solidFill>
                  <a:srgbClr val="7030A0"/>
                </a:solidFill>
                <a:latin typeface="Liberation Sans"/>
              </a:rPr>
              <a:t>new user do 1-2-3-4-5.</a:t>
            </a:r>
          </a:p>
          <a:p>
            <a:endParaRPr lang="en-US" dirty="0">
              <a:latin typeface="Liberation Sans"/>
            </a:endParaRPr>
          </a:p>
        </p:txBody>
      </p:sp>
      <p:sp>
        <p:nvSpPr>
          <p:cNvPr id="4096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096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096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0967" name="Rectangle 7"/>
          <p:cNvSpPr>
            <a:spLocks noChangeArrowheads="1"/>
          </p:cNvSpPr>
          <p:nvPr/>
        </p:nvSpPr>
        <p:spPr bwMode="auto">
          <a:xfrm>
            <a:off x="2051720" y="2132856"/>
            <a:ext cx="82597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endParaRPr lang="en-GB" sz="2400" dirty="0">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28</a:t>
            </a:fld>
            <a:endParaRPr lang="en-GB"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366402350"/>
      </p:ext>
    </p:extLst>
  </p:cSld>
  <p:clrMapOvr>
    <a:masterClrMapping/>
  </p:clrMapOvr>
  <p:transition advTm="628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8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8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89" name="Rectangle 5"/>
          <p:cNvSpPr>
            <a:spLocks noGrp="1" noChangeArrowheads="1"/>
          </p:cNvSpPr>
          <p:nvPr>
            <p:ph type="title"/>
          </p:nvPr>
        </p:nvSpPr>
        <p:spPr>
          <a:xfrm>
            <a:off x="773113" y="228600"/>
            <a:ext cx="7623175" cy="118745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3600"/>
              <a:t>Example Hierarchical Task Analysis (graphical)</a:t>
            </a: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rPr>
              <a:t>www.id-book.com</a:t>
            </a:r>
            <a:endParaRPr lang="en-GB"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29</a:t>
            </a:fld>
            <a:endParaRPr lang="en-GB" dirty="0">
              <a:solidFill>
                <a:schemeClr val="accent6">
                  <a:lumMod val="75000"/>
                </a:schemeClr>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916832"/>
            <a:ext cx="8856984" cy="3917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764689341"/>
      </p:ext>
    </p:extLst>
  </p:cSld>
  <p:clrMapOvr>
    <a:masterClrMapping/>
  </p:clrMapOvr>
  <p:transition advTm="1414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403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403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403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4038" name="Rectangle 6"/>
          <p:cNvSpPr>
            <a:spLocks noGrp="1" noChangeArrowheads="1"/>
          </p:cNvSpPr>
          <p:nvPr>
            <p:ph type="title"/>
          </p:nvPr>
        </p:nvSpPr>
        <p:spPr>
          <a:xfrm>
            <a:off x="1115616" y="332656"/>
            <a:ext cx="71755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dirty="0">
                <a:latin typeface="Liberation Sans"/>
              </a:rPr>
              <a:t>Establishing requirements</a:t>
            </a:r>
            <a:r>
              <a:rPr lang="en-GB" sz="4400" i="1" dirty="0">
                <a:latin typeface="Liberation Sans"/>
              </a:rPr>
              <a:t> </a:t>
            </a:r>
            <a:endParaRPr lang="en-US" sz="4400" i="1" dirty="0">
              <a:latin typeface="Liberation Sans"/>
            </a:endParaRPr>
          </a:p>
        </p:txBody>
      </p:sp>
      <p:sp>
        <p:nvSpPr>
          <p:cNvPr id="44039" name="Rectangle 7"/>
          <p:cNvSpPr>
            <a:spLocks noGrp="1" noChangeArrowheads="1"/>
          </p:cNvSpPr>
          <p:nvPr>
            <p:ph type="body" idx="1"/>
          </p:nvPr>
        </p:nvSpPr>
        <p:spPr>
          <a:xfrm>
            <a:off x="844550" y="9906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dirty="0">
              <a:solidFill>
                <a:srgbClr val="000000"/>
              </a:solidFill>
              <a:latin typeface="Liberation Sans"/>
            </a:endParaRPr>
          </a:p>
          <a:p>
            <a:endParaRPr lang="en-US" dirty="0">
              <a:latin typeface="Liberation Sans"/>
            </a:endParaRPr>
          </a:p>
        </p:txBody>
      </p:sp>
      <p:sp>
        <p:nvSpPr>
          <p:cNvPr id="44040"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latin typeface="Liberation Sans"/>
            </a:endParaRPr>
          </a:p>
        </p:txBody>
      </p:sp>
      <p:sp>
        <p:nvSpPr>
          <p:cNvPr id="44041" name="Rectangle 9"/>
          <p:cNvSpPr>
            <a:spLocks noChangeArrowheads="1"/>
          </p:cNvSpPr>
          <p:nvPr/>
        </p:nvSpPr>
        <p:spPr bwMode="auto">
          <a:xfrm>
            <a:off x="280988" y="1351856"/>
            <a:ext cx="8651875"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buFontTx/>
              <a:buChar char="•"/>
            </a:pPr>
            <a:r>
              <a:rPr lang="en-GB" sz="2400" dirty="0">
                <a:solidFill>
                  <a:srgbClr val="7030A0"/>
                </a:solidFill>
                <a:latin typeface="Liberation Sans"/>
              </a:rPr>
              <a:t>  </a:t>
            </a:r>
            <a:r>
              <a:rPr lang="en-GB" sz="2400" dirty="0" smtClean="0">
                <a:solidFill>
                  <a:srgbClr val="7030A0"/>
                </a:solidFill>
                <a:latin typeface="Liberation Sans"/>
              </a:rPr>
              <a:t>What do users want? What do users </a:t>
            </a:r>
            <a:r>
              <a:rPr lang="ja-JP" altLang="en-GB" sz="2400" dirty="0" smtClean="0">
                <a:solidFill>
                  <a:srgbClr val="7030A0"/>
                </a:solidFill>
                <a:latin typeface="Liberation Sans"/>
              </a:rPr>
              <a:t>‘</a:t>
            </a:r>
            <a:r>
              <a:rPr lang="en-GB" sz="2400" dirty="0" smtClean="0">
                <a:solidFill>
                  <a:srgbClr val="7030A0"/>
                </a:solidFill>
                <a:latin typeface="Liberation Sans"/>
              </a:rPr>
              <a:t>need</a:t>
            </a:r>
            <a:r>
              <a:rPr lang="ja-JP" altLang="en-GB" sz="2400" dirty="0" smtClean="0">
                <a:solidFill>
                  <a:srgbClr val="7030A0"/>
                </a:solidFill>
                <a:latin typeface="Liberation Sans"/>
              </a:rPr>
              <a:t>’</a:t>
            </a:r>
            <a:r>
              <a:rPr lang="en-GB" sz="2400" dirty="0" smtClean="0">
                <a:solidFill>
                  <a:srgbClr val="7030A0"/>
                </a:solidFill>
                <a:latin typeface="Liberation Sans"/>
              </a:rPr>
              <a:t>? </a:t>
            </a:r>
          </a:p>
          <a:p>
            <a:pPr eaLnBrk="0" hangingPunct="0">
              <a:spcBef>
                <a:spcPts val="600"/>
              </a:spcBef>
            </a:pPr>
            <a:endParaRPr lang="en-GB" sz="1200" dirty="0" smtClean="0">
              <a:solidFill>
                <a:srgbClr val="7030A0"/>
              </a:solidFill>
              <a:latin typeface="Liberation Sans"/>
            </a:endParaRPr>
          </a:p>
          <a:p>
            <a:pPr lvl="1" eaLnBrk="0" hangingPunct="0">
              <a:spcBef>
                <a:spcPts val="600"/>
              </a:spcBef>
            </a:pPr>
            <a:r>
              <a:rPr lang="en-GB" sz="2400" dirty="0" smtClean="0">
                <a:solidFill>
                  <a:schemeClr val="accent1"/>
                </a:solidFill>
                <a:latin typeface="Liberation Sans"/>
              </a:rPr>
              <a:t>Requirements need clarification, refinement, completion, re-scoping</a:t>
            </a:r>
          </a:p>
          <a:p>
            <a:pPr lvl="1" eaLnBrk="0" hangingPunct="0">
              <a:spcBef>
                <a:spcPts val="600"/>
              </a:spcBef>
            </a:pPr>
            <a:endParaRPr lang="en-GB" sz="1200" dirty="0" smtClean="0">
              <a:solidFill>
                <a:schemeClr val="accent1"/>
              </a:solidFill>
              <a:latin typeface="Liberation Sans"/>
            </a:endParaRPr>
          </a:p>
          <a:p>
            <a:pPr lvl="1" eaLnBrk="0" hangingPunct="0">
              <a:spcBef>
                <a:spcPts val="600"/>
              </a:spcBef>
            </a:pPr>
            <a:r>
              <a:rPr lang="en-GB" sz="2400" dirty="0" smtClean="0">
                <a:solidFill>
                  <a:schemeClr val="accent1"/>
                </a:solidFill>
                <a:latin typeface="Liberation Sans"/>
              </a:rPr>
              <a:t>Input: Requirements document (maybe) </a:t>
            </a:r>
          </a:p>
          <a:p>
            <a:pPr lvl="1" eaLnBrk="0" hangingPunct="0">
              <a:spcBef>
                <a:spcPts val="600"/>
              </a:spcBef>
            </a:pPr>
            <a:r>
              <a:rPr lang="en-US" sz="2400" dirty="0" smtClean="0">
                <a:solidFill>
                  <a:schemeClr val="accent1"/>
                </a:solidFill>
                <a:latin typeface="Liberation Sans"/>
              </a:rPr>
              <a:t>Output: stable requirements</a:t>
            </a:r>
            <a:endParaRPr lang="en-GB" sz="2400" dirty="0" smtClean="0">
              <a:solidFill>
                <a:schemeClr val="accent1"/>
              </a:solidFill>
              <a:latin typeface="Liberation Sans"/>
            </a:endParaRPr>
          </a:p>
          <a:p>
            <a:pPr eaLnBrk="0" hangingPunct="0">
              <a:spcBef>
                <a:spcPts val="600"/>
              </a:spcBef>
            </a:pPr>
            <a:endParaRPr lang="en-US" sz="1200" dirty="0" smtClean="0">
              <a:solidFill>
                <a:srgbClr val="7030A0"/>
              </a:solidFill>
              <a:latin typeface="Liberation Sans"/>
            </a:endParaRPr>
          </a:p>
          <a:p>
            <a:pPr eaLnBrk="0" hangingPunct="0">
              <a:spcBef>
                <a:spcPts val="600"/>
              </a:spcBef>
              <a:buFontTx/>
              <a:buChar char="•"/>
            </a:pPr>
            <a:r>
              <a:rPr lang="en-US" sz="2400" dirty="0" smtClean="0">
                <a:solidFill>
                  <a:srgbClr val="7030A0"/>
                </a:solidFill>
                <a:latin typeface="Liberation Sans"/>
              </a:rPr>
              <a:t>  Why ‘establish’?</a:t>
            </a:r>
          </a:p>
          <a:p>
            <a:pPr eaLnBrk="0" hangingPunct="0">
              <a:spcBef>
                <a:spcPts val="600"/>
              </a:spcBef>
            </a:pPr>
            <a:endParaRPr lang="en-US" sz="1200" dirty="0" smtClean="0">
              <a:solidFill>
                <a:srgbClr val="7030A0"/>
              </a:solidFill>
              <a:latin typeface="Liberation Sans"/>
            </a:endParaRPr>
          </a:p>
          <a:p>
            <a:pPr lvl="1" eaLnBrk="0" hangingPunct="0">
              <a:spcBef>
                <a:spcPts val="600"/>
              </a:spcBef>
            </a:pPr>
            <a:r>
              <a:rPr lang="en-US" sz="2400" dirty="0" smtClean="0">
                <a:solidFill>
                  <a:schemeClr val="accent1"/>
                </a:solidFill>
                <a:latin typeface="Liberation Sans"/>
              </a:rPr>
              <a:t>Requirements arise from understanding users’ needs</a:t>
            </a:r>
          </a:p>
          <a:p>
            <a:pPr lvl="1" eaLnBrk="0" hangingPunct="0">
              <a:spcBef>
                <a:spcPts val="600"/>
              </a:spcBef>
            </a:pPr>
            <a:r>
              <a:rPr lang="en-US" sz="2400" dirty="0" smtClean="0">
                <a:solidFill>
                  <a:schemeClr val="accent1"/>
                </a:solidFill>
                <a:latin typeface="Liberation Sans"/>
              </a:rPr>
              <a:t>Requirements can be justified &amp; related to data</a:t>
            </a:r>
            <a:endParaRPr lang="en-US" sz="2400" dirty="0">
              <a:solidFill>
                <a:schemeClr val="accent1"/>
              </a:solidFill>
              <a:latin typeface="Liberation Sans"/>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2166084123"/>
      </p:ext>
    </p:extLst>
  </p:cSld>
  <p:clrMapOvr>
    <a:masterClrMapping/>
  </p:clrMapOvr>
  <p:transition advTm="566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3568" y="116632"/>
            <a:ext cx="7772400" cy="576064"/>
          </a:xfrm>
        </p:spPr>
        <p:txBody>
          <a:bodyPr>
            <a:normAutofit fontScale="90000"/>
          </a:bodyPr>
          <a:lstStyle/>
          <a:p>
            <a:r>
              <a:rPr lang="en-US" sz="4400" dirty="0"/>
              <a:t>Summary</a:t>
            </a:r>
            <a:endParaRPr lang="en-GB" sz="4400" dirty="0"/>
          </a:p>
        </p:txBody>
      </p:sp>
      <p:sp>
        <p:nvSpPr>
          <p:cNvPr id="43011" name="Rectangle 3"/>
          <p:cNvSpPr>
            <a:spLocks noGrp="1" noChangeArrowheads="1"/>
          </p:cNvSpPr>
          <p:nvPr>
            <p:ph type="body" idx="1"/>
          </p:nvPr>
        </p:nvSpPr>
        <p:spPr>
          <a:xfrm>
            <a:off x="683568" y="764704"/>
            <a:ext cx="7772400" cy="5733256"/>
          </a:xfrm>
        </p:spPr>
        <p:txBody>
          <a:bodyPr>
            <a:noAutofit/>
          </a:bodyPr>
          <a:lstStyle/>
          <a:p>
            <a:pPr eaLnBrk="0" hangingPunct="0">
              <a:lnSpc>
                <a:spcPct val="90000"/>
              </a:lnSpc>
              <a:spcBef>
                <a:spcPts val="300"/>
              </a:spcBef>
              <a:buFontTx/>
              <a:buChar char="•"/>
            </a:pPr>
            <a:r>
              <a:rPr lang="en-US" sz="2400" dirty="0">
                <a:solidFill>
                  <a:srgbClr val="7030A0"/>
                </a:solidFill>
              </a:rPr>
              <a:t>Getting requirements right is crucial</a:t>
            </a:r>
          </a:p>
          <a:p>
            <a:pPr eaLnBrk="0" hangingPunct="0">
              <a:lnSpc>
                <a:spcPct val="90000"/>
              </a:lnSpc>
              <a:spcBef>
                <a:spcPts val="300"/>
              </a:spcBef>
              <a:buFontTx/>
              <a:buChar char="•"/>
            </a:pPr>
            <a:endParaRPr lang="en-US" sz="2400" dirty="0">
              <a:solidFill>
                <a:srgbClr val="7030A0"/>
              </a:solidFill>
            </a:endParaRPr>
          </a:p>
          <a:p>
            <a:pPr eaLnBrk="0" hangingPunct="0">
              <a:lnSpc>
                <a:spcPct val="90000"/>
              </a:lnSpc>
              <a:spcBef>
                <a:spcPts val="300"/>
              </a:spcBef>
              <a:buFontTx/>
              <a:buChar char="•"/>
            </a:pPr>
            <a:r>
              <a:rPr lang="en-US" sz="2400" dirty="0">
                <a:solidFill>
                  <a:srgbClr val="7030A0"/>
                </a:solidFill>
              </a:rPr>
              <a:t>There are different kinds of requirement, each is significant for interaction design</a:t>
            </a:r>
          </a:p>
          <a:p>
            <a:pPr eaLnBrk="0" hangingPunct="0">
              <a:lnSpc>
                <a:spcPct val="90000"/>
              </a:lnSpc>
              <a:spcBef>
                <a:spcPts val="300"/>
              </a:spcBef>
              <a:buFontTx/>
              <a:buChar char="•"/>
            </a:pPr>
            <a:endParaRPr lang="en-US" sz="2400" dirty="0">
              <a:solidFill>
                <a:srgbClr val="7030A0"/>
              </a:solidFill>
            </a:endParaRPr>
          </a:p>
          <a:p>
            <a:pPr eaLnBrk="0" hangingPunct="0">
              <a:lnSpc>
                <a:spcPct val="90000"/>
              </a:lnSpc>
              <a:spcBef>
                <a:spcPts val="300"/>
              </a:spcBef>
              <a:buFontTx/>
              <a:buChar char="•"/>
            </a:pPr>
            <a:r>
              <a:rPr lang="en-US" sz="2400" dirty="0">
                <a:solidFill>
                  <a:srgbClr val="7030A0"/>
                </a:solidFill>
              </a:rPr>
              <a:t>The most commonly-used techniques for data gathering are: questionnaires, interviews, focus groups, direct observation, studying documentation and researching similar products</a:t>
            </a:r>
          </a:p>
          <a:p>
            <a:pPr eaLnBrk="0" hangingPunct="0">
              <a:lnSpc>
                <a:spcPct val="90000"/>
              </a:lnSpc>
              <a:spcBef>
                <a:spcPts val="300"/>
              </a:spcBef>
              <a:buFontTx/>
              <a:buChar char="•"/>
            </a:pPr>
            <a:endParaRPr lang="en-US" sz="2400" dirty="0">
              <a:solidFill>
                <a:srgbClr val="7030A0"/>
              </a:solidFill>
            </a:endParaRPr>
          </a:p>
          <a:p>
            <a:pPr eaLnBrk="0" hangingPunct="0">
              <a:lnSpc>
                <a:spcPct val="90000"/>
              </a:lnSpc>
              <a:spcBef>
                <a:spcPts val="300"/>
              </a:spcBef>
              <a:buFontTx/>
              <a:buChar char="•"/>
            </a:pPr>
            <a:r>
              <a:rPr lang="en-US" sz="2400" dirty="0">
                <a:solidFill>
                  <a:srgbClr val="7030A0"/>
                </a:solidFill>
              </a:rPr>
              <a:t>Scenarios, use cases and essential use cases can be used to articulate existing and envisioned work practices.</a:t>
            </a:r>
          </a:p>
          <a:p>
            <a:pPr eaLnBrk="0" hangingPunct="0">
              <a:lnSpc>
                <a:spcPct val="90000"/>
              </a:lnSpc>
              <a:spcBef>
                <a:spcPts val="300"/>
              </a:spcBef>
              <a:buFontTx/>
              <a:buChar char="•"/>
            </a:pPr>
            <a:endParaRPr lang="en-US" sz="2400" dirty="0">
              <a:solidFill>
                <a:srgbClr val="7030A0"/>
              </a:solidFill>
            </a:endParaRPr>
          </a:p>
          <a:p>
            <a:pPr eaLnBrk="0" hangingPunct="0">
              <a:lnSpc>
                <a:spcPct val="90000"/>
              </a:lnSpc>
              <a:spcBef>
                <a:spcPts val="300"/>
              </a:spcBef>
              <a:buFontTx/>
              <a:buChar char="•"/>
            </a:pPr>
            <a:r>
              <a:rPr lang="en-US" sz="2400" dirty="0">
                <a:solidFill>
                  <a:srgbClr val="7030A0"/>
                </a:solidFill>
              </a:rPr>
              <a:t>Task analysis techniques such as HTA help to investigate existing systems and practices</a:t>
            </a:r>
            <a:endParaRPr lang="en-GB" sz="2400" dirty="0">
              <a:solidFill>
                <a:srgbClr val="7030A0"/>
              </a:solidFill>
            </a:endParaRP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rPr>
              <a:t>www.id-book.com</a:t>
            </a:r>
            <a:endParaRPr lang="en-GB" dirty="0">
              <a:solidFill>
                <a:schemeClr val="accent6">
                  <a:lumMod val="75000"/>
                </a:schemeClr>
              </a:solidFill>
            </a:endParaRP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30</a:t>
            </a:fld>
            <a:endParaRPr lang="en-GB" dirty="0">
              <a:solidFill>
                <a:schemeClr val="accent6">
                  <a:lumMod val="75000"/>
                </a:schemeClr>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160158067"/>
      </p:ext>
    </p:extLst>
  </p:cSld>
  <p:clrMapOvr>
    <a:masterClrMapping/>
  </p:clrMapOvr>
  <mc:AlternateContent xmlns:mc="http://schemas.openxmlformats.org/markup-compatibility/2006">
    <mc:Choice xmlns:p14="http://schemas.microsoft.com/office/powerpoint/2010/main" Requires="p14">
      <p:transition spd="slow" p14:dur="2000" advTm="55663"/>
    </mc:Choice>
    <mc:Fallback>
      <p:transition spd="slow" advTm="55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70" name="Rectangle 6"/>
          <p:cNvSpPr>
            <a:spLocks noGrp="1" noChangeArrowheads="1"/>
          </p:cNvSpPr>
          <p:nvPr>
            <p:ph type="title"/>
          </p:nvPr>
        </p:nvSpPr>
        <p:spPr>
          <a:xfrm>
            <a:off x="1258888" y="332656"/>
            <a:ext cx="7175500" cy="758825"/>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dirty="0" err="1"/>
              <a:t>Volere</a:t>
            </a:r>
            <a:r>
              <a:rPr lang="en-US" sz="4400" dirty="0"/>
              <a:t> shell</a:t>
            </a:r>
            <a:r>
              <a:rPr lang="en-GB" sz="4400" i="1" dirty="0"/>
              <a:t> </a:t>
            </a:r>
            <a:endParaRPr lang="en-US" sz="4400" i="1" dirty="0"/>
          </a:p>
        </p:txBody>
      </p:sp>
      <p:sp>
        <p:nvSpPr>
          <p:cNvPr id="11271" name="Rectangle 7"/>
          <p:cNvSpPr>
            <a:spLocks noGrp="1" noChangeArrowheads="1"/>
          </p:cNvSpPr>
          <p:nvPr>
            <p:ph type="body" idx="1"/>
          </p:nvPr>
        </p:nvSpPr>
        <p:spPr>
          <a:xfrm>
            <a:off x="844550" y="9906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endParaRPr>
          </a:p>
          <a:p>
            <a:endParaRPr lang="en-US"/>
          </a:p>
        </p:txBody>
      </p:sp>
      <p:sp>
        <p:nvSpPr>
          <p:cNvPr id="11272"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p>
        </p:txBody>
      </p:sp>
      <p:pic>
        <p:nvPicPr>
          <p:cNvPr id="11274" name="Picture 10" descr="fig_10_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1" y="1354981"/>
            <a:ext cx="8292229" cy="487384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rPr>
              <a:t>www.id-book.com</a:t>
            </a:r>
            <a:endParaRPr lang="en-GB" sz="1000"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4</a:t>
            </a:fld>
            <a:endParaRPr lang="en-GB" sz="1000" dirty="0">
              <a:solidFill>
                <a:schemeClr val="accent6">
                  <a:lumMod val="75000"/>
                </a:schemeClr>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499867780"/>
      </p:ext>
    </p:extLst>
  </p:cSld>
  <p:clrMapOvr>
    <a:masterClrMapping/>
  </p:clrMapOvr>
  <p:transition advTm="1181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05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06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06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062" name="Rectangle 6"/>
          <p:cNvSpPr>
            <a:spLocks noGrp="1" noChangeArrowheads="1"/>
          </p:cNvSpPr>
          <p:nvPr>
            <p:ph type="title"/>
          </p:nvPr>
        </p:nvSpPr>
        <p:spPr>
          <a:xfrm>
            <a:off x="1187624" y="476672"/>
            <a:ext cx="7175500" cy="705321"/>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000" dirty="0" err="1"/>
              <a:t>Volere</a:t>
            </a:r>
            <a:r>
              <a:rPr lang="en-US" sz="4000" dirty="0"/>
              <a:t> requirements template</a:t>
            </a:r>
            <a:r>
              <a:rPr lang="en-GB" sz="4000" i="1" dirty="0"/>
              <a:t> </a:t>
            </a:r>
            <a:endParaRPr lang="en-US" sz="4000" i="1" dirty="0"/>
          </a:p>
        </p:txBody>
      </p:sp>
      <p:sp>
        <p:nvSpPr>
          <p:cNvPr id="45063" name="Rectangle 7"/>
          <p:cNvSpPr>
            <a:spLocks noGrp="1" noChangeArrowheads="1"/>
          </p:cNvSpPr>
          <p:nvPr>
            <p:ph type="body" idx="1"/>
          </p:nvPr>
        </p:nvSpPr>
        <p:spPr>
          <a:xfrm>
            <a:off x="844550" y="9906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dirty="0">
              <a:solidFill>
                <a:srgbClr val="000000"/>
              </a:solidFill>
            </a:endParaRPr>
          </a:p>
          <a:p>
            <a:endParaRPr lang="en-US" dirty="0"/>
          </a:p>
        </p:txBody>
      </p:sp>
      <p:sp>
        <p:nvSpPr>
          <p:cNvPr id="45064"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p>
        </p:txBody>
      </p:sp>
      <p:pic>
        <p:nvPicPr>
          <p:cNvPr id="45066" name="Picture 10" descr="table_10_01"/>
          <p:cNvPicPr>
            <a:picLocks noChangeAspect="1" noChangeArrowheads="1"/>
          </p:cNvPicPr>
          <p:nvPr/>
        </p:nvPicPr>
        <p:blipFill>
          <a:blip r:embed="rId6">
            <a:extLst>
              <a:ext uri="{28A0092B-C50C-407E-A947-70E740481C1C}">
                <a14:useLocalDpi xmlns:a14="http://schemas.microsoft.com/office/drawing/2010/main" val="0"/>
              </a:ext>
            </a:extLst>
          </a:blip>
          <a:srcRect b="6964"/>
          <a:stretch>
            <a:fillRect/>
          </a:stretch>
        </p:blipFill>
        <p:spPr bwMode="auto">
          <a:xfrm>
            <a:off x="275432" y="1424393"/>
            <a:ext cx="8593135" cy="48418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rPr>
              <a:t>www.id-book.com</a:t>
            </a:r>
            <a:endParaRPr lang="en-GB" sz="1000"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5</a:t>
            </a:fld>
            <a:endParaRPr lang="en-GB" sz="1000" dirty="0">
              <a:solidFill>
                <a:schemeClr val="accent6">
                  <a:lumMod val="75000"/>
                </a:schemeClr>
              </a:solidFill>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4263960031"/>
      </p:ext>
    </p:extLst>
  </p:cSld>
  <p:clrMapOvr>
    <a:masterClrMapping/>
  </p:clrMapOvr>
  <p:transition advTm="930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229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229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229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2294" name="Rectangle 6"/>
          <p:cNvSpPr>
            <a:spLocks noGrp="1" noChangeArrowheads="1"/>
          </p:cNvSpPr>
          <p:nvPr>
            <p:ph type="title"/>
          </p:nvPr>
        </p:nvSpPr>
        <p:spPr>
          <a:xfrm>
            <a:off x="639803" y="351574"/>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Different kinds of requirements</a:t>
            </a:r>
          </a:p>
        </p:txBody>
      </p:sp>
      <p:sp>
        <p:nvSpPr>
          <p:cNvPr id="12295"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12296" name="Rectangle 8"/>
          <p:cNvSpPr>
            <a:spLocks noChangeArrowheads="1"/>
          </p:cNvSpPr>
          <p:nvPr/>
        </p:nvSpPr>
        <p:spPr bwMode="auto">
          <a:xfrm>
            <a:off x="450850" y="1341438"/>
            <a:ext cx="8441630" cy="467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buFontTx/>
              <a:buChar char="•"/>
            </a:pPr>
            <a:r>
              <a:rPr lang="en-GB" sz="2800" dirty="0">
                <a:solidFill>
                  <a:srgbClr val="7030A0"/>
                </a:solidFill>
                <a:latin typeface="Liberation Sans"/>
              </a:rPr>
              <a:t> </a:t>
            </a:r>
            <a:r>
              <a:rPr lang="en-GB" sz="3200" dirty="0">
                <a:solidFill>
                  <a:srgbClr val="7030A0"/>
                </a:solidFill>
                <a:latin typeface="Liberation Sans"/>
              </a:rPr>
              <a:t>Functional</a:t>
            </a:r>
            <a:r>
              <a:rPr lang="en-GB" sz="2800" dirty="0">
                <a:solidFill>
                  <a:srgbClr val="7030A0"/>
                </a:solidFill>
                <a:latin typeface="Liberation Sans"/>
              </a:rPr>
              <a:t>: </a:t>
            </a:r>
            <a:endParaRPr lang="en-GB" sz="2800" dirty="0" smtClean="0">
              <a:solidFill>
                <a:srgbClr val="7030A0"/>
              </a:solidFill>
              <a:latin typeface="Liberation Sans"/>
            </a:endParaRPr>
          </a:p>
          <a:p>
            <a:pPr eaLnBrk="0" hangingPunct="0">
              <a:spcBef>
                <a:spcPts val="600"/>
              </a:spcBef>
              <a:buFontTx/>
              <a:buChar char="•"/>
            </a:pPr>
            <a:endParaRPr lang="en-GB" sz="1000" dirty="0">
              <a:solidFill>
                <a:srgbClr val="7030A0"/>
              </a:solidFill>
              <a:latin typeface="Liberation Sans"/>
            </a:endParaRPr>
          </a:p>
          <a:p>
            <a:pPr lvl="1" eaLnBrk="0" hangingPunct="0">
              <a:spcBef>
                <a:spcPts val="600"/>
              </a:spcBef>
              <a:buFontTx/>
              <a:buChar char="—"/>
            </a:pPr>
            <a:r>
              <a:rPr lang="en-GB" sz="2400" dirty="0">
                <a:solidFill>
                  <a:schemeClr val="accent1"/>
                </a:solidFill>
                <a:latin typeface="Liberation Sans"/>
              </a:rPr>
              <a:t>What the system should </a:t>
            </a:r>
            <a:r>
              <a:rPr lang="en-GB" sz="2400" dirty="0" smtClean="0">
                <a:solidFill>
                  <a:schemeClr val="accent1"/>
                </a:solidFill>
                <a:latin typeface="Liberation Sans"/>
              </a:rPr>
              <a:t>do</a:t>
            </a:r>
          </a:p>
          <a:p>
            <a:pPr lvl="1" eaLnBrk="0" hangingPunct="0">
              <a:spcBef>
                <a:spcPts val="600"/>
              </a:spcBef>
              <a:buFontTx/>
              <a:buChar char="—"/>
            </a:pPr>
            <a:endParaRPr lang="en-GB" sz="1000" dirty="0">
              <a:solidFill>
                <a:srgbClr val="7030A0"/>
              </a:solidFill>
              <a:latin typeface="Liberation Sans"/>
            </a:endParaRPr>
          </a:p>
          <a:p>
            <a:pPr eaLnBrk="0" hangingPunct="0">
              <a:spcBef>
                <a:spcPts val="600"/>
              </a:spcBef>
              <a:buFontTx/>
              <a:buChar char="•"/>
            </a:pPr>
            <a:r>
              <a:rPr lang="en-GB" sz="2800" dirty="0" smtClean="0">
                <a:solidFill>
                  <a:srgbClr val="7030A0"/>
                </a:solidFill>
                <a:latin typeface="Liberation Sans"/>
              </a:rPr>
              <a:t> </a:t>
            </a:r>
            <a:r>
              <a:rPr lang="en-GB" sz="3200" dirty="0">
                <a:solidFill>
                  <a:srgbClr val="7030A0"/>
                </a:solidFill>
                <a:latin typeface="Liberation Sans"/>
              </a:rPr>
              <a:t>(Non-functional:  </a:t>
            </a:r>
            <a:r>
              <a:rPr lang="en-GB" sz="3200" dirty="0" smtClean="0">
                <a:solidFill>
                  <a:srgbClr val="7030A0"/>
                </a:solidFill>
                <a:latin typeface="Liberation Sans"/>
              </a:rPr>
              <a:t>security, </a:t>
            </a:r>
            <a:r>
              <a:rPr lang="en-GB" sz="3200" dirty="0">
                <a:solidFill>
                  <a:srgbClr val="7030A0"/>
                </a:solidFill>
                <a:latin typeface="Liberation Sans"/>
              </a:rPr>
              <a:t>response time</a:t>
            </a:r>
            <a:r>
              <a:rPr lang="en-GB" sz="3200" dirty="0" smtClean="0">
                <a:solidFill>
                  <a:srgbClr val="7030A0"/>
                </a:solidFill>
                <a:latin typeface="Liberation Sans"/>
              </a:rPr>
              <a:t>...)</a:t>
            </a:r>
          </a:p>
          <a:p>
            <a:pPr eaLnBrk="0" hangingPunct="0">
              <a:spcBef>
                <a:spcPts val="600"/>
              </a:spcBef>
            </a:pPr>
            <a:r>
              <a:rPr lang="en-GB" sz="3200" dirty="0">
                <a:solidFill>
                  <a:srgbClr val="7030A0"/>
                </a:solidFill>
                <a:latin typeface="Liberation Sans"/>
              </a:rPr>
              <a:t>	</a:t>
            </a:r>
          </a:p>
          <a:p>
            <a:pPr eaLnBrk="0" hangingPunct="0">
              <a:spcBef>
                <a:spcPts val="600"/>
              </a:spcBef>
              <a:buFontTx/>
              <a:buChar char="•"/>
            </a:pPr>
            <a:r>
              <a:rPr lang="en-GB" sz="3200" dirty="0">
                <a:solidFill>
                  <a:srgbClr val="7030A0"/>
                </a:solidFill>
                <a:latin typeface="Liberation Sans"/>
              </a:rPr>
              <a:t> Data</a:t>
            </a:r>
            <a:r>
              <a:rPr lang="en-GB" sz="3200" dirty="0" smtClean="0">
                <a:solidFill>
                  <a:srgbClr val="7030A0"/>
                </a:solidFill>
                <a:latin typeface="Liberation Sans"/>
              </a:rPr>
              <a:t>:</a:t>
            </a:r>
          </a:p>
          <a:p>
            <a:pPr eaLnBrk="0" hangingPunct="0">
              <a:spcBef>
                <a:spcPts val="600"/>
              </a:spcBef>
              <a:buFontTx/>
              <a:buChar char="•"/>
            </a:pPr>
            <a:endParaRPr lang="en-GB" sz="1000" dirty="0">
              <a:solidFill>
                <a:schemeClr val="accent1"/>
              </a:solidFill>
              <a:latin typeface="Liberation Sans"/>
            </a:endParaRPr>
          </a:p>
          <a:p>
            <a:pPr lvl="1" eaLnBrk="0" hangingPunct="0">
              <a:spcBef>
                <a:spcPts val="600"/>
              </a:spcBef>
              <a:buFontTx/>
              <a:buChar char="—"/>
            </a:pPr>
            <a:r>
              <a:rPr lang="en-GB" sz="2400" dirty="0">
                <a:solidFill>
                  <a:schemeClr val="accent1"/>
                </a:solidFill>
                <a:latin typeface="Liberation Sans"/>
              </a:rPr>
              <a:t>What kinds of data need to be stored</a:t>
            </a:r>
            <a:r>
              <a:rPr lang="en-GB" sz="2400" dirty="0" smtClean="0">
                <a:solidFill>
                  <a:schemeClr val="accent1"/>
                </a:solidFill>
                <a:latin typeface="Liberation Sans"/>
              </a:rPr>
              <a:t>?</a:t>
            </a:r>
          </a:p>
          <a:p>
            <a:pPr lvl="1" eaLnBrk="0" hangingPunct="0">
              <a:spcBef>
                <a:spcPts val="600"/>
              </a:spcBef>
              <a:buFontTx/>
              <a:buChar char="—"/>
            </a:pPr>
            <a:endParaRPr lang="en-GB" sz="1000" dirty="0">
              <a:solidFill>
                <a:schemeClr val="accent1"/>
              </a:solidFill>
              <a:latin typeface="Liberation Sans"/>
            </a:endParaRPr>
          </a:p>
          <a:p>
            <a:pPr lvl="1" eaLnBrk="0" hangingPunct="0">
              <a:spcBef>
                <a:spcPts val="600"/>
              </a:spcBef>
              <a:buFontTx/>
              <a:buChar char="—"/>
            </a:pPr>
            <a:r>
              <a:rPr lang="en-GB" sz="2400" dirty="0">
                <a:solidFill>
                  <a:schemeClr val="accent1"/>
                </a:solidFill>
                <a:latin typeface="Liberation Sans"/>
              </a:rPr>
              <a:t>How will they be stored (e.g. database)? </a:t>
            </a: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6</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129518670"/>
      </p:ext>
    </p:extLst>
  </p:cSld>
  <p:clrMapOvr>
    <a:masterClrMapping/>
  </p:clrMapOvr>
  <p:transition advTm="749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6"/>
          <p:cNvSpPr>
            <a:spLocks noGrp="1" noChangeArrowheads="1"/>
          </p:cNvSpPr>
          <p:nvPr>
            <p:ph type="title"/>
          </p:nvPr>
        </p:nvSpPr>
        <p:spPr>
          <a:xfrm>
            <a:off x="636627" y="462699"/>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Different kinds of requirements</a:t>
            </a:r>
          </a:p>
        </p:txBody>
      </p:sp>
      <p:sp>
        <p:nvSpPr>
          <p:cNvPr id="13319"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1331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331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331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331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 name="Rectangle 1"/>
          <p:cNvSpPr/>
          <p:nvPr/>
        </p:nvSpPr>
        <p:spPr>
          <a:xfrm>
            <a:off x="467544" y="1556792"/>
            <a:ext cx="8208912" cy="4462760"/>
          </a:xfrm>
          <a:prstGeom prst="rect">
            <a:avLst/>
          </a:prstGeom>
        </p:spPr>
        <p:txBody>
          <a:bodyPr wrap="square">
            <a:spAutoFit/>
          </a:bodyPr>
          <a:lstStyle/>
          <a:p>
            <a:pPr eaLnBrk="0" hangingPunct="0">
              <a:spcBef>
                <a:spcPts val="600"/>
              </a:spcBef>
              <a:tabLst>
                <a:tab pos="536575" algn="l"/>
                <a:tab pos="623888" algn="l"/>
              </a:tabLst>
            </a:pPr>
            <a:r>
              <a:rPr lang="en-GB" sz="3000" dirty="0">
                <a:solidFill>
                  <a:srgbClr val="7030A0"/>
                </a:solidFill>
                <a:latin typeface="Liberation Sans"/>
              </a:rPr>
              <a:t>Environment or context of use:</a:t>
            </a:r>
          </a:p>
          <a:p>
            <a:pPr eaLnBrk="0" hangingPunct="0">
              <a:spcBef>
                <a:spcPts val="600"/>
              </a:spcBef>
              <a:tabLst>
                <a:tab pos="536575" algn="l"/>
                <a:tab pos="623888" algn="l"/>
              </a:tabLst>
            </a:pPr>
            <a:endParaRPr lang="en-GB" sz="800" dirty="0" smtClean="0">
              <a:solidFill>
                <a:srgbClr val="7030A0"/>
              </a:solidFill>
              <a:latin typeface="Liberation Sans"/>
            </a:endParaRPr>
          </a:p>
          <a:p>
            <a:pPr marL="800100" lvl="2" indent="-342900" eaLnBrk="0" hangingPunct="0">
              <a:spcBef>
                <a:spcPts val="600"/>
              </a:spcBef>
              <a:buFont typeface="Arial"/>
              <a:buChar char="•"/>
              <a:tabLst>
                <a:tab pos="536575" algn="l"/>
                <a:tab pos="623888" algn="l"/>
              </a:tabLst>
            </a:pPr>
            <a:r>
              <a:rPr lang="en-GB" sz="2400" dirty="0" smtClean="0">
                <a:solidFill>
                  <a:srgbClr val="7030A0"/>
                </a:solidFill>
                <a:latin typeface="Liberation Sans"/>
              </a:rPr>
              <a:t>physical</a:t>
            </a:r>
            <a:r>
              <a:rPr lang="en-GB" sz="2400" dirty="0">
                <a:solidFill>
                  <a:srgbClr val="7030A0"/>
                </a:solidFill>
                <a:latin typeface="Liberation Sans"/>
              </a:rPr>
              <a:t>: dusty? noisy? vibration? light? heat? humidity? …. (e.g. </a:t>
            </a:r>
            <a:r>
              <a:rPr lang="en-GB" sz="2400" dirty="0" smtClean="0">
                <a:solidFill>
                  <a:srgbClr val="7030A0"/>
                </a:solidFill>
                <a:latin typeface="Liberation Sans"/>
              </a:rPr>
              <a:t>ATM)</a:t>
            </a:r>
          </a:p>
          <a:p>
            <a:pPr marL="800100" lvl="2" indent="-342900" eaLnBrk="0" hangingPunct="0">
              <a:spcBef>
                <a:spcPts val="600"/>
              </a:spcBef>
              <a:buFont typeface="Arial"/>
              <a:buChar char="•"/>
              <a:tabLst>
                <a:tab pos="536575" algn="l"/>
                <a:tab pos="623888" algn="l"/>
              </a:tabLst>
            </a:pPr>
            <a:endParaRPr lang="en-GB" sz="2400" dirty="0">
              <a:solidFill>
                <a:srgbClr val="7030A0"/>
              </a:solidFill>
              <a:latin typeface="Liberation Sans"/>
            </a:endParaRPr>
          </a:p>
          <a:p>
            <a:pPr marL="800100" lvl="2" indent="-342900" eaLnBrk="0" hangingPunct="0">
              <a:spcBef>
                <a:spcPts val="600"/>
              </a:spcBef>
              <a:buFont typeface="Arial"/>
              <a:buChar char="•"/>
              <a:tabLst>
                <a:tab pos="536575" algn="l"/>
                <a:tab pos="623888" algn="l"/>
              </a:tabLst>
            </a:pPr>
            <a:r>
              <a:rPr lang="en-GB" sz="2400" dirty="0" smtClean="0">
                <a:solidFill>
                  <a:srgbClr val="7030A0"/>
                </a:solidFill>
                <a:latin typeface="Liberation Sans"/>
              </a:rPr>
              <a:t>social</a:t>
            </a:r>
            <a:r>
              <a:rPr lang="en-GB" sz="2400" dirty="0">
                <a:solidFill>
                  <a:srgbClr val="7030A0"/>
                </a:solidFill>
                <a:latin typeface="Liberation Sans"/>
              </a:rPr>
              <a:t>: sharing of files, of displays, in paper, across great distances, </a:t>
            </a:r>
            <a:r>
              <a:rPr lang="en-GB" sz="2400" dirty="0" smtClean="0">
                <a:solidFill>
                  <a:srgbClr val="7030A0"/>
                </a:solidFill>
                <a:latin typeface="Liberation Sans"/>
              </a:rPr>
              <a:t>synchronous, </a:t>
            </a:r>
            <a:r>
              <a:rPr lang="en-GB" sz="2400" dirty="0">
                <a:solidFill>
                  <a:srgbClr val="7030A0"/>
                </a:solidFill>
                <a:latin typeface="Liberation Sans"/>
              </a:rPr>
              <a:t>privacy for </a:t>
            </a:r>
            <a:r>
              <a:rPr lang="en-GB" sz="2400" dirty="0" smtClean="0">
                <a:solidFill>
                  <a:srgbClr val="7030A0"/>
                </a:solidFill>
                <a:latin typeface="Liberation Sans"/>
              </a:rPr>
              <a:t>clients</a:t>
            </a:r>
          </a:p>
          <a:p>
            <a:pPr marL="800100" lvl="2" indent="-342900" eaLnBrk="0" hangingPunct="0">
              <a:spcBef>
                <a:spcPts val="600"/>
              </a:spcBef>
              <a:buFont typeface="Arial"/>
              <a:buChar char="•"/>
              <a:tabLst>
                <a:tab pos="536575" algn="l"/>
                <a:tab pos="623888" algn="l"/>
              </a:tabLst>
            </a:pPr>
            <a:endParaRPr lang="en-GB" sz="2400" dirty="0">
              <a:solidFill>
                <a:srgbClr val="7030A0"/>
              </a:solidFill>
              <a:latin typeface="Liberation Sans"/>
            </a:endParaRPr>
          </a:p>
          <a:p>
            <a:pPr marL="800100" lvl="2" indent="-342900" eaLnBrk="0" hangingPunct="0">
              <a:spcBef>
                <a:spcPts val="600"/>
              </a:spcBef>
              <a:buFont typeface="Arial"/>
              <a:buChar char="•"/>
              <a:tabLst>
                <a:tab pos="536575" algn="l"/>
                <a:tab pos="623888" algn="l"/>
              </a:tabLst>
            </a:pPr>
            <a:r>
              <a:rPr lang="en-GB" sz="2400" dirty="0" smtClean="0">
                <a:solidFill>
                  <a:srgbClr val="7030A0"/>
                </a:solidFill>
                <a:latin typeface="Liberation Sans"/>
              </a:rPr>
              <a:t>organisational</a:t>
            </a:r>
            <a:r>
              <a:rPr lang="en-GB" sz="2400" dirty="0">
                <a:solidFill>
                  <a:srgbClr val="7030A0"/>
                </a:solidFill>
                <a:latin typeface="Liberation Sans"/>
              </a:rPr>
              <a:t>: hierarchy, IT department</a:t>
            </a:r>
            <a:r>
              <a:rPr lang="ja-JP" altLang="en-GB" sz="2400" dirty="0">
                <a:solidFill>
                  <a:srgbClr val="7030A0"/>
                </a:solidFill>
                <a:latin typeface="Liberation Sans"/>
              </a:rPr>
              <a:t>’</a:t>
            </a:r>
            <a:r>
              <a:rPr lang="en-GB" sz="2400" dirty="0">
                <a:solidFill>
                  <a:srgbClr val="7030A0"/>
                </a:solidFill>
                <a:latin typeface="Liberation Sans"/>
              </a:rPr>
              <a:t>s attitude and remit, user support, communications structure and infrastructure, availability of training</a:t>
            </a:r>
          </a:p>
        </p:txBody>
      </p:sp>
      <p:sp>
        <p:nvSpPr>
          <p:cNvPr id="4" name="Footer Placeholder 3"/>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7</a:t>
            </a:fld>
            <a:endParaRPr lang="en-GB" sz="1000" dirty="0">
              <a:solidFill>
                <a:schemeClr val="accent6">
                  <a:lumMod val="75000"/>
                </a:schemeClr>
              </a:solidFill>
              <a:latin typeface="Liberation Sans"/>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690138492"/>
      </p:ext>
    </p:extLst>
  </p:cSld>
  <p:clrMapOvr>
    <a:masterClrMapping/>
  </p:clrMapOvr>
  <p:transition advTm="1610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536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536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536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5366" name="Rectangle 6"/>
          <p:cNvSpPr>
            <a:spLocks noGrp="1" noChangeArrowheads="1"/>
          </p:cNvSpPr>
          <p:nvPr>
            <p:ph type="title"/>
          </p:nvPr>
        </p:nvSpPr>
        <p:spPr>
          <a:xfrm>
            <a:off x="636627" y="188640"/>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Different kinds of requirements</a:t>
            </a:r>
          </a:p>
        </p:txBody>
      </p:sp>
      <p:sp>
        <p:nvSpPr>
          <p:cNvPr id="15367" name="Rectangle 7"/>
          <p:cNvSpPr>
            <a:spLocks noGrp="1" noChangeArrowheads="1"/>
          </p:cNvSpPr>
          <p:nvPr>
            <p:ph type="body" idx="1"/>
          </p:nvPr>
        </p:nvSpPr>
        <p:spPr>
          <a:xfrm>
            <a:off x="899592" y="1031875"/>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dirty="0">
              <a:solidFill>
                <a:srgbClr val="000000"/>
              </a:solidFill>
              <a:latin typeface="Liberation Sans"/>
            </a:endParaRPr>
          </a:p>
          <a:p>
            <a:endParaRPr lang="en-US" dirty="0">
              <a:latin typeface="Liberation Sans"/>
            </a:endParaRPr>
          </a:p>
        </p:txBody>
      </p:sp>
      <p:sp>
        <p:nvSpPr>
          <p:cNvPr id="15368" name="Rectangle 8"/>
          <p:cNvSpPr>
            <a:spLocks noChangeArrowheads="1"/>
          </p:cNvSpPr>
          <p:nvPr/>
        </p:nvSpPr>
        <p:spPr bwMode="auto">
          <a:xfrm>
            <a:off x="528821" y="1340768"/>
            <a:ext cx="84469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pPr>
            <a:r>
              <a:rPr lang="en-GB" sz="3000" dirty="0" smtClean="0">
                <a:solidFill>
                  <a:srgbClr val="7030A0"/>
                </a:solidFill>
                <a:latin typeface="Liberation Sans"/>
              </a:rPr>
              <a:t>Users</a:t>
            </a:r>
            <a:r>
              <a:rPr lang="en-GB" sz="3000" dirty="0">
                <a:solidFill>
                  <a:srgbClr val="7030A0"/>
                </a:solidFill>
                <a:latin typeface="Liberation Sans"/>
              </a:rPr>
              <a:t>: Who are they</a:t>
            </a:r>
            <a:r>
              <a:rPr lang="en-GB" sz="3000" dirty="0" smtClean="0">
                <a:solidFill>
                  <a:srgbClr val="7030A0"/>
                </a:solidFill>
                <a:latin typeface="Liberation Sans"/>
              </a:rPr>
              <a:t>?</a:t>
            </a:r>
          </a:p>
          <a:p>
            <a:pPr eaLnBrk="0" hangingPunct="0">
              <a:spcBef>
                <a:spcPts val="600"/>
              </a:spcBef>
              <a:buFontTx/>
              <a:buChar char="•"/>
            </a:pPr>
            <a:endParaRPr lang="en-GB" sz="1200" dirty="0">
              <a:solidFill>
                <a:schemeClr val="accent1"/>
              </a:solidFill>
              <a:latin typeface="Liberation Sans"/>
            </a:endParaRPr>
          </a:p>
          <a:p>
            <a:pPr marL="542925" lvl="1" eaLnBrk="0" hangingPunct="0">
              <a:spcBef>
                <a:spcPts val="600"/>
              </a:spcBef>
              <a:buFontTx/>
              <a:buChar char="—"/>
            </a:pPr>
            <a:r>
              <a:rPr lang="en-GB" sz="2400" dirty="0">
                <a:solidFill>
                  <a:schemeClr val="accent1"/>
                </a:solidFill>
                <a:latin typeface="Liberation Sans"/>
              </a:rPr>
              <a:t> Characteristics: </a:t>
            </a:r>
            <a:r>
              <a:rPr lang="en-GB" sz="2400" dirty="0" smtClean="0">
                <a:solidFill>
                  <a:schemeClr val="accent1"/>
                </a:solidFill>
                <a:latin typeface="Liberation Sans"/>
              </a:rPr>
              <a:t>nationality, educational </a:t>
            </a:r>
            <a:r>
              <a:rPr lang="en-GB" sz="2400" dirty="0">
                <a:solidFill>
                  <a:schemeClr val="accent1"/>
                </a:solidFill>
                <a:latin typeface="Liberation Sans"/>
              </a:rPr>
              <a:t>background, attitude to </a:t>
            </a:r>
            <a:r>
              <a:rPr lang="en-GB" sz="2400" dirty="0" smtClean="0">
                <a:solidFill>
                  <a:schemeClr val="accent1"/>
                </a:solidFill>
                <a:latin typeface="Liberation Sans"/>
              </a:rPr>
              <a:t>computers</a:t>
            </a:r>
          </a:p>
          <a:p>
            <a:pPr marL="542925" lvl="1" eaLnBrk="0" hangingPunct="0">
              <a:spcBef>
                <a:spcPts val="600"/>
              </a:spcBef>
              <a:buFontTx/>
              <a:buChar char="—"/>
            </a:pPr>
            <a:endParaRPr lang="en-GB" sz="1000" dirty="0">
              <a:solidFill>
                <a:schemeClr val="accent1"/>
              </a:solidFill>
              <a:latin typeface="Liberation Sans"/>
            </a:endParaRPr>
          </a:p>
          <a:p>
            <a:pPr marL="542925" lvl="1" eaLnBrk="0" hangingPunct="0">
              <a:spcBef>
                <a:spcPts val="600"/>
              </a:spcBef>
              <a:buFontTx/>
              <a:buChar char="—"/>
            </a:pPr>
            <a:r>
              <a:rPr lang="en-GB" sz="2400" dirty="0">
                <a:solidFill>
                  <a:schemeClr val="accent1"/>
                </a:solidFill>
                <a:latin typeface="Liberation Sans"/>
              </a:rPr>
              <a:t> System use: novice, expert, casual, </a:t>
            </a:r>
            <a:r>
              <a:rPr lang="en-GB" sz="2400" dirty="0" smtClean="0">
                <a:solidFill>
                  <a:schemeClr val="accent1"/>
                </a:solidFill>
                <a:latin typeface="Liberation Sans"/>
              </a:rPr>
              <a:t>frequent</a:t>
            </a:r>
          </a:p>
          <a:p>
            <a:pPr marL="542925" lvl="1" eaLnBrk="0" hangingPunct="0">
              <a:spcBef>
                <a:spcPts val="600"/>
              </a:spcBef>
              <a:buFontTx/>
              <a:buChar char="—"/>
            </a:pPr>
            <a:endParaRPr lang="en-GB" sz="1000" dirty="0">
              <a:solidFill>
                <a:schemeClr val="accent1"/>
              </a:solidFill>
              <a:latin typeface="Liberation Sans"/>
            </a:endParaRPr>
          </a:p>
          <a:p>
            <a:pPr marL="1000125" lvl="2" eaLnBrk="0" hangingPunct="0">
              <a:spcBef>
                <a:spcPts val="600"/>
              </a:spcBef>
              <a:buFontTx/>
              <a:buChar char="—"/>
            </a:pPr>
            <a:r>
              <a:rPr lang="en-GB" sz="2400" dirty="0">
                <a:solidFill>
                  <a:schemeClr val="accent1"/>
                </a:solidFill>
                <a:latin typeface="Liberation Sans"/>
              </a:rPr>
              <a:t> Novice: </a:t>
            </a:r>
            <a:r>
              <a:rPr lang="en-GB" sz="2400" dirty="0" smtClean="0">
                <a:solidFill>
                  <a:schemeClr val="accent1"/>
                </a:solidFill>
                <a:latin typeface="Liberation Sans"/>
              </a:rPr>
              <a:t>prompted, constrained</a:t>
            </a:r>
            <a:r>
              <a:rPr lang="en-GB" sz="2400" dirty="0">
                <a:solidFill>
                  <a:schemeClr val="accent1"/>
                </a:solidFill>
                <a:latin typeface="Liberation Sans"/>
              </a:rPr>
              <a:t>, </a:t>
            </a:r>
            <a:r>
              <a:rPr lang="en-GB" sz="2400" dirty="0" smtClean="0">
                <a:solidFill>
                  <a:schemeClr val="accent1"/>
                </a:solidFill>
                <a:latin typeface="Liberation Sans"/>
              </a:rPr>
              <a:t>clear</a:t>
            </a:r>
          </a:p>
          <a:p>
            <a:pPr marL="1000125" lvl="2" eaLnBrk="0" hangingPunct="0">
              <a:spcBef>
                <a:spcPts val="600"/>
              </a:spcBef>
              <a:buFontTx/>
              <a:buChar char="—"/>
            </a:pPr>
            <a:endParaRPr lang="en-GB" sz="1000" dirty="0">
              <a:solidFill>
                <a:schemeClr val="accent1"/>
              </a:solidFill>
              <a:latin typeface="Liberation Sans"/>
            </a:endParaRPr>
          </a:p>
          <a:p>
            <a:pPr marL="1000125" lvl="2" eaLnBrk="0" hangingPunct="0">
              <a:spcBef>
                <a:spcPts val="600"/>
              </a:spcBef>
              <a:buFontTx/>
              <a:buChar char="—"/>
            </a:pPr>
            <a:r>
              <a:rPr lang="en-GB" sz="2400" dirty="0">
                <a:solidFill>
                  <a:schemeClr val="accent1"/>
                </a:solidFill>
                <a:latin typeface="Liberation Sans"/>
              </a:rPr>
              <a:t> Expert: flexibility, </a:t>
            </a:r>
            <a:r>
              <a:rPr lang="en-GB" sz="2400" dirty="0" smtClean="0">
                <a:solidFill>
                  <a:schemeClr val="accent1"/>
                </a:solidFill>
                <a:latin typeface="Liberation Sans"/>
              </a:rPr>
              <a:t>access/power</a:t>
            </a:r>
          </a:p>
          <a:p>
            <a:pPr marL="1000125" lvl="2" eaLnBrk="0" hangingPunct="0">
              <a:spcBef>
                <a:spcPts val="600"/>
              </a:spcBef>
              <a:buFontTx/>
              <a:buChar char="—"/>
            </a:pPr>
            <a:endParaRPr lang="en-GB" sz="1000" dirty="0">
              <a:solidFill>
                <a:schemeClr val="accent1"/>
              </a:solidFill>
              <a:latin typeface="Liberation Sans"/>
            </a:endParaRPr>
          </a:p>
          <a:p>
            <a:pPr marL="1000125" lvl="2" eaLnBrk="0" hangingPunct="0">
              <a:spcBef>
                <a:spcPts val="600"/>
              </a:spcBef>
              <a:buFontTx/>
              <a:buChar char="—"/>
            </a:pPr>
            <a:r>
              <a:rPr lang="en-GB" sz="2400" dirty="0">
                <a:solidFill>
                  <a:schemeClr val="accent1"/>
                </a:solidFill>
                <a:latin typeface="Liberation Sans"/>
              </a:rPr>
              <a:t> Frequent: short </a:t>
            </a:r>
            <a:r>
              <a:rPr lang="en-GB" sz="2400" dirty="0" smtClean="0">
                <a:solidFill>
                  <a:schemeClr val="accent1"/>
                </a:solidFill>
                <a:latin typeface="Liberation Sans"/>
              </a:rPr>
              <a:t>cuts</a:t>
            </a:r>
          </a:p>
          <a:p>
            <a:pPr marL="1000125" lvl="2" eaLnBrk="0" hangingPunct="0">
              <a:spcBef>
                <a:spcPts val="600"/>
              </a:spcBef>
              <a:buFontTx/>
              <a:buChar char="—"/>
            </a:pPr>
            <a:endParaRPr lang="en-GB" sz="1000" dirty="0">
              <a:solidFill>
                <a:schemeClr val="accent1"/>
              </a:solidFill>
              <a:latin typeface="Liberation Sans"/>
            </a:endParaRPr>
          </a:p>
          <a:p>
            <a:pPr marL="1000125" lvl="2" eaLnBrk="0" hangingPunct="0">
              <a:spcBef>
                <a:spcPts val="600"/>
              </a:spcBef>
              <a:buFontTx/>
              <a:buChar char="—"/>
            </a:pPr>
            <a:r>
              <a:rPr lang="en-GB" sz="2400" dirty="0">
                <a:solidFill>
                  <a:schemeClr val="accent1"/>
                </a:solidFill>
                <a:latin typeface="Liberation Sans"/>
              </a:rPr>
              <a:t> Casual/infrequent: clear </a:t>
            </a:r>
            <a:r>
              <a:rPr lang="en-GB" sz="2400" dirty="0" smtClean="0">
                <a:solidFill>
                  <a:schemeClr val="accent1"/>
                </a:solidFill>
                <a:latin typeface="Liberation Sans"/>
              </a:rPr>
              <a:t>menu </a:t>
            </a:r>
            <a:r>
              <a:rPr lang="en-GB" sz="2400" dirty="0">
                <a:solidFill>
                  <a:schemeClr val="accent1"/>
                </a:solidFill>
                <a:latin typeface="Liberation Sans"/>
              </a:rPr>
              <a:t>paths</a:t>
            </a:r>
          </a:p>
        </p:txBody>
      </p:sp>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8</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294298537"/>
      </p:ext>
    </p:extLst>
  </p:cSld>
  <p:clrMapOvr>
    <a:masterClrMapping/>
  </p:clrMapOvr>
  <p:transition advTm="697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762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6387" name="Rectangle 3"/>
          <p:cNvSpPr>
            <a:spLocks noChangeArrowheads="1"/>
          </p:cNvSpPr>
          <p:nvPr/>
        </p:nvSpPr>
        <p:spPr bwMode="auto">
          <a:xfrm>
            <a:off x="3429000" y="62484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6388" name="Rectangle 4"/>
          <p:cNvSpPr>
            <a:spLocks noChangeArrowheads="1"/>
          </p:cNvSpPr>
          <p:nvPr/>
        </p:nvSpPr>
        <p:spPr bwMode="auto">
          <a:xfrm>
            <a:off x="762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6389" name="Rectangle 5"/>
          <p:cNvSpPr>
            <a:spLocks noChangeArrowheads="1"/>
          </p:cNvSpPr>
          <p:nvPr/>
        </p:nvSpPr>
        <p:spPr bwMode="auto">
          <a:xfrm>
            <a:off x="3429000" y="62484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6390" name="Rectangle 6"/>
          <p:cNvSpPr>
            <a:spLocks noChangeArrowheads="1"/>
          </p:cNvSpPr>
          <p:nvPr/>
        </p:nvSpPr>
        <p:spPr bwMode="auto">
          <a:xfrm>
            <a:off x="858205" y="260648"/>
            <a:ext cx="7883569"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spAutoFit/>
          </a:bodyPr>
          <a:lstStyle/>
          <a:p>
            <a:pPr algn="ctr"/>
            <a:r>
              <a:rPr lang="en-GB" sz="4000" dirty="0">
                <a:solidFill>
                  <a:schemeClr val="accent6">
                    <a:lumMod val="75000"/>
                  </a:schemeClr>
                </a:solidFill>
                <a:latin typeface="Liberation Sans"/>
              </a:rPr>
              <a:t>What are the users</a:t>
            </a:r>
            <a:r>
              <a:rPr lang="ja-JP" altLang="en-GB" sz="4000" dirty="0">
                <a:solidFill>
                  <a:schemeClr val="accent6">
                    <a:lumMod val="75000"/>
                  </a:schemeClr>
                </a:solidFill>
                <a:latin typeface="Liberation Sans"/>
              </a:rPr>
              <a:t>’</a:t>
            </a:r>
            <a:r>
              <a:rPr lang="en-GB" sz="4000" dirty="0">
                <a:solidFill>
                  <a:schemeClr val="accent6">
                    <a:lumMod val="75000"/>
                  </a:schemeClr>
                </a:solidFill>
                <a:latin typeface="Liberation Sans"/>
              </a:rPr>
              <a:t> capabilities? </a:t>
            </a:r>
            <a:endParaRPr lang="en-US" sz="4000" i="1" dirty="0">
              <a:solidFill>
                <a:schemeClr val="accent6">
                  <a:lumMod val="75000"/>
                </a:schemeClr>
              </a:solidFill>
              <a:latin typeface="Liberation Sans"/>
            </a:endParaRPr>
          </a:p>
        </p:txBody>
      </p:sp>
      <p:sp>
        <p:nvSpPr>
          <p:cNvPr id="16391" name="Rectangle 7"/>
          <p:cNvSpPr>
            <a:spLocks noChangeArrowheads="1"/>
          </p:cNvSpPr>
          <p:nvPr/>
        </p:nvSpPr>
        <p:spPr bwMode="auto">
          <a:xfrm>
            <a:off x="990600" y="1066800"/>
            <a:ext cx="7543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pPr>
            <a:endParaRPr lang="en-US" sz="3200">
              <a:solidFill>
                <a:srgbClr val="000000"/>
              </a:solidFill>
              <a:latin typeface="Liberation Sans"/>
            </a:endParaRPr>
          </a:p>
          <a:p>
            <a:pPr marL="342900" indent="-342900">
              <a:spcBef>
                <a:spcPct val="20000"/>
              </a:spcBef>
              <a:buFontTx/>
              <a:buChar char="•"/>
            </a:pPr>
            <a:endParaRPr lang="en-US" sz="3200">
              <a:solidFill>
                <a:srgbClr val="0070C0"/>
              </a:solidFill>
              <a:latin typeface="Liberation Sans"/>
            </a:endParaRPr>
          </a:p>
        </p:txBody>
      </p:sp>
      <p:sp>
        <p:nvSpPr>
          <p:cNvPr id="16392" name="Rectangle 8"/>
          <p:cNvSpPr>
            <a:spLocks noChangeArrowheads="1"/>
          </p:cNvSpPr>
          <p:nvPr/>
        </p:nvSpPr>
        <p:spPr bwMode="auto">
          <a:xfrm>
            <a:off x="395288" y="1007533"/>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Aft>
                <a:spcPts val="600"/>
              </a:spcAft>
            </a:pPr>
            <a:r>
              <a:rPr lang="en-GB" sz="2400" dirty="0">
                <a:solidFill>
                  <a:srgbClr val="7030A0"/>
                </a:solidFill>
                <a:latin typeface="Liberation Sans"/>
              </a:rPr>
              <a:t>Humans vary in many dimensions:</a:t>
            </a:r>
            <a:r>
              <a:rPr lang="en-GB" sz="2000" dirty="0">
                <a:solidFill>
                  <a:srgbClr val="7030A0"/>
                </a:solidFill>
                <a:latin typeface="Liberation Sans"/>
              </a:rPr>
              <a:t> </a:t>
            </a:r>
          </a:p>
          <a:p>
            <a:pPr lvl="1" eaLnBrk="0" hangingPunct="0">
              <a:spcAft>
                <a:spcPts val="600"/>
              </a:spcAft>
              <a:buFontTx/>
              <a:buChar char="—"/>
            </a:pPr>
            <a:r>
              <a:rPr lang="en-GB" sz="2000" dirty="0">
                <a:solidFill>
                  <a:schemeClr val="accent1"/>
                </a:solidFill>
                <a:latin typeface="Liberation Sans"/>
              </a:rPr>
              <a:t> size of hands may affect the size and positioning of input buttons </a:t>
            </a:r>
            <a:endParaRPr lang="en-GB" sz="2000" dirty="0" smtClean="0">
              <a:solidFill>
                <a:schemeClr val="accent1"/>
              </a:solidFill>
              <a:latin typeface="Liberation Sans"/>
            </a:endParaRPr>
          </a:p>
          <a:p>
            <a:pPr lvl="1" eaLnBrk="0" hangingPunct="0">
              <a:spcAft>
                <a:spcPts val="600"/>
              </a:spcAft>
              <a:buFontTx/>
              <a:buChar char="—"/>
            </a:pPr>
            <a:endParaRPr lang="en-GB" sz="1000" dirty="0">
              <a:solidFill>
                <a:schemeClr val="accent1"/>
              </a:solidFill>
              <a:latin typeface="Liberation Sans"/>
            </a:endParaRPr>
          </a:p>
          <a:p>
            <a:pPr lvl="1" eaLnBrk="0" hangingPunct="0">
              <a:spcAft>
                <a:spcPts val="600"/>
              </a:spcAft>
              <a:buFontTx/>
              <a:buChar char="—"/>
            </a:pPr>
            <a:r>
              <a:rPr lang="en-GB" sz="2000" dirty="0">
                <a:solidFill>
                  <a:schemeClr val="accent1"/>
                </a:solidFill>
                <a:latin typeface="Liberation Sans"/>
              </a:rPr>
              <a:t> motor abilities may affect the suitability of certain input and output devices </a:t>
            </a:r>
            <a:endParaRPr lang="en-GB" sz="2000" dirty="0" smtClean="0">
              <a:solidFill>
                <a:schemeClr val="accent1"/>
              </a:solidFill>
              <a:latin typeface="Liberation Sans"/>
            </a:endParaRPr>
          </a:p>
          <a:p>
            <a:pPr lvl="1" eaLnBrk="0" hangingPunct="0">
              <a:spcAft>
                <a:spcPts val="600"/>
              </a:spcAft>
            </a:pPr>
            <a:endParaRPr lang="en-GB" sz="1000" dirty="0">
              <a:solidFill>
                <a:schemeClr val="accent1"/>
              </a:solidFill>
              <a:latin typeface="Liberation Sans"/>
            </a:endParaRPr>
          </a:p>
          <a:p>
            <a:pPr lvl="1" eaLnBrk="0" hangingPunct="0">
              <a:spcAft>
                <a:spcPts val="600"/>
              </a:spcAft>
              <a:buFontTx/>
              <a:buChar char="—"/>
            </a:pPr>
            <a:r>
              <a:rPr lang="en-GB" sz="2000" dirty="0">
                <a:solidFill>
                  <a:schemeClr val="accent1"/>
                </a:solidFill>
                <a:latin typeface="Liberation Sans"/>
              </a:rPr>
              <a:t> height if designing a physical kiosk </a:t>
            </a:r>
            <a:endParaRPr lang="en-GB" sz="2000" dirty="0" smtClean="0">
              <a:solidFill>
                <a:schemeClr val="accent1"/>
              </a:solidFill>
              <a:latin typeface="Liberation Sans"/>
            </a:endParaRPr>
          </a:p>
          <a:p>
            <a:pPr lvl="1" eaLnBrk="0" hangingPunct="0">
              <a:spcAft>
                <a:spcPts val="600"/>
              </a:spcAft>
              <a:buFontTx/>
              <a:buChar char="—"/>
            </a:pPr>
            <a:endParaRPr lang="en-GB" sz="1000" dirty="0">
              <a:solidFill>
                <a:schemeClr val="accent1"/>
              </a:solidFill>
              <a:latin typeface="Liberation Sans"/>
            </a:endParaRPr>
          </a:p>
          <a:p>
            <a:pPr lvl="1" eaLnBrk="0" hangingPunct="0">
              <a:spcAft>
                <a:spcPts val="600"/>
              </a:spcAft>
              <a:buFontTx/>
              <a:buChar char="—"/>
            </a:pPr>
            <a:r>
              <a:rPr lang="en-GB" sz="2000" dirty="0">
                <a:solidFill>
                  <a:schemeClr val="accent1"/>
                </a:solidFill>
                <a:latin typeface="Liberation Sans"/>
              </a:rPr>
              <a:t> strength - a child</a:t>
            </a:r>
            <a:r>
              <a:rPr lang="ja-JP" altLang="en-GB" sz="2000" dirty="0">
                <a:solidFill>
                  <a:schemeClr val="accent1"/>
                </a:solidFill>
                <a:latin typeface="Liberation Sans"/>
              </a:rPr>
              <a:t>’</a:t>
            </a:r>
            <a:r>
              <a:rPr lang="en-GB" sz="2000" dirty="0">
                <a:solidFill>
                  <a:schemeClr val="accent1"/>
                </a:solidFill>
                <a:latin typeface="Liberation Sans"/>
              </a:rPr>
              <a:t>s toy requires little strength to operate, but greater strength to change </a:t>
            </a:r>
            <a:r>
              <a:rPr lang="en-GB" sz="2000" dirty="0" smtClean="0">
                <a:solidFill>
                  <a:schemeClr val="accent1"/>
                </a:solidFill>
                <a:latin typeface="Liberation Sans"/>
              </a:rPr>
              <a:t>batteries</a:t>
            </a:r>
          </a:p>
          <a:p>
            <a:pPr lvl="1" eaLnBrk="0" hangingPunct="0">
              <a:spcAft>
                <a:spcPts val="600"/>
              </a:spcAft>
              <a:buFontTx/>
              <a:buChar char="—"/>
            </a:pPr>
            <a:endParaRPr lang="en-GB" sz="1000" dirty="0">
              <a:solidFill>
                <a:schemeClr val="accent1"/>
              </a:solidFill>
              <a:latin typeface="Liberation Sans"/>
            </a:endParaRPr>
          </a:p>
          <a:p>
            <a:pPr lvl="1" eaLnBrk="0" hangingPunct="0">
              <a:spcAft>
                <a:spcPts val="600"/>
              </a:spcAft>
              <a:buFontTx/>
              <a:buChar char="—"/>
            </a:pPr>
            <a:r>
              <a:rPr lang="en-GB" sz="2000" dirty="0">
                <a:solidFill>
                  <a:schemeClr val="accent1"/>
                </a:solidFill>
                <a:latin typeface="Liberation Sans"/>
              </a:rPr>
              <a:t> disabilities (e.g. sight, hearing, dexterity)</a:t>
            </a:r>
            <a:endParaRPr lang="en-US" sz="2000" dirty="0">
              <a:solidFill>
                <a:schemeClr val="accent1"/>
              </a:solidFill>
              <a:latin typeface="Liberation Sans"/>
            </a:endParaRPr>
          </a:p>
        </p:txBody>
      </p:sp>
      <p:pic>
        <p:nvPicPr>
          <p:cNvPr id="1639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4630738"/>
            <a:ext cx="2662237"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39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4876800"/>
            <a:ext cx="15240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Footer Placeholder 2"/>
          <p:cNvSpPr>
            <a:spLocks noGrp="1"/>
          </p:cNvSpPr>
          <p:nvPr>
            <p:ph type="ftr" sz="quarter" idx="11"/>
          </p:nvPr>
        </p:nvSpPr>
        <p:spPr/>
        <p:txBody>
          <a:bodyPr/>
          <a:lstStyle/>
          <a:p>
            <a:r>
              <a:rPr lang="en-GB" sz="1000" dirty="0" smtClean="0">
                <a:solidFill>
                  <a:schemeClr val="accent6">
                    <a:lumMod val="75000"/>
                  </a:schemeClr>
                </a:solidFill>
                <a:latin typeface="Liberation Sans"/>
              </a:rPr>
              <a:t>www.id-book.com</a:t>
            </a:r>
            <a:endParaRPr lang="en-GB" sz="1000"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9</a:t>
            </a:fld>
            <a:endParaRPr lang="en-GB" sz="1000" dirty="0">
              <a:solidFill>
                <a:schemeClr val="accent6">
                  <a:lumMod val="75000"/>
                </a:schemeClr>
              </a:solidFill>
              <a:latin typeface="Liberation Sans"/>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2134539660"/>
      </p:ext>
    </p:extLst>
  </p:cSld>
  <p:clrMapOvr>
    <a:masterClrMapping/>
  </p:clrMapOvr>
  <mc:AlternateContent xmlns:mc="http://schemas.openxmlformats.org/markup-compatibility/2006">
    <mc:Choice xmlns:p14="http://schemas.microsoft.com/office/powerpoint/2010/main" Requires="p14">
      <p:transition spd="slow" p14:dur="2000" advTm="76178"/>
    </mc:Choice>
    <mc:Fallback>
      <p:transition spd="slow" advTm="76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GUID" val="f1434627-e03f-4ca6-92b8-d0a209f2952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4cf51ce5-b801-4c94-a000-7bb575ce2f2d"/>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8dabd874-2916-415f-a175-d2c38823180a"/>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8fc9ac07-357b-4887-8b4d-5d9e142d9d6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7846</TotalTime>
  <Words>4108</Words>
  <Application>Microsoft Office PowerPoint</Application>
  <PresentationFormat>On-screen Show (4:3)</PresentationFormat>
  <Paragraphs>399</Paragraphs>
  <Slides>30</Slides>
  <Notes>20</Notes>
  <HiddenSlides>0</HiddenSlides>
  <MMClips>30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ＭＳ Ｐゴシック</vt:lpstr>
      <vt:lpstr>Arial</vt:lpstr>
      <vt:lpstr>Calibri</vt:lpstr>
      <vt:lpstr>Liberation Sans</vt:lpstr>
      <vt:lpstr>Times New Roman</vt:lpstr>
      <vt:lpstr>Verdana</vt:lpstr>
      <vt:lpstr>Office Theme</vt:lpstr>
      <vt:lpstr>Clip</vt:lpstr>
      <vt:lpstr>PowerPoint Presentation</vt:lpstr>
      <vt:lpstr>Overview </vt:lpstr>
      <vt:lpstr>Establishing requirements </vt:lpstr>
      <vt:lpstr>Volere shell </vt:lpstr>
      <vt:lpstr>Volere requirements template </vt:lpstr>
      <vt:lpstr>Different kinds of requirements</vt:lpstr>
      <vt:lpstr>Different kinds of requirements</vt:lpstr>
      <vt:lpstr>Different kinds of requirements</vt:lpstr>
      <vt:lpstr>PowerPoint Presentation</vt:lpstr>
      <vt:lpstr>Personas</vt:lpstr>
      <vt:lpstr>Example Persona</vt:lpstr>
      <vt:lpstr>Data gathering for requirements</vt:lpstr>
      <vt:lpstr>Data gathering for requirements</vt:lpstr>
      <vt:lpstr>Data gathering for requirements</vt:lpstr>
      <vt:lpstr>Data gathering for requirements</vt:lpstr>
      <vt:lpstr>Contextual Inquiry</vt:lpstr>
      <vt:lpstr>Data gathering guidelines</vt:lpstr>
      <vt:lpstr>Data interpretation and analysis</vt:lpstr>
      <vt:lpstr>Task descriptions</vt:lpstr>
      <vt:lpstr>Scenario for travel organizer</vt:lpstr>
      <vt:lpstr>Scenarios and Personas</vt:lpstr>
      <vt:lpstr>Use case for travel organizer</vt:lpstr>
      <vt:lpstr>Alternative courses for travel organizer </vt:lpstr>
      <vt:lpstr>Example use case diagram for travel organizer</vt:lpstr>
      <vt:lpstr>Example essential use case for travel organizer</vt:lpstr>
      <vt:lpstr>Task analysis</vt:lpstr>
      <vt:lpstr>Hierarchical Task Analysis</vt:lpstr>
      <vt:lpstr>Example Hierarchical Task Analysis</vt:lpstr>
      <vt:lpstr>Example Hierarchical Task Analysis (graphical)</vt:lpstr>
      <vt:lpstr>Summary</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Sabarish Babu</cp:lastModifiedBy>
  <cp:revision>51</cp:revision>
  <dcterms:created xsi:type="dcterms:W3CDTF">2015-01-06T09:40:09Z</dcterms:created>
  <dcterms:modified xsi:type="dcterms:W3CDTF">2019-03-30T15:30:55Z</dcterms:modified>
</cp:coreProperties>
</file>